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63"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3ED802-2E7D-48BE-85A9-FC5B512BFA1B}" type="doc">
      <dgm:prSet loTypeId="urn:microsoft.com/office/officeart/2005/8/layout/pyramid2" loCatId="list" qsTypeId="urn:microsoft.com/office/officeart/2005/8/quickstyle/simple1" qsCatId="simple" csTypeId="urn:microsoft.com/office/officeart/2005/8/colors/colorful1" csCatId="colorful" phldr="1"/>
      <dgm:spPr/>
    </dgm:pt>
    <dgm:pt modelId="{B6D8F010-F400-47EF-92F7-E99788966429}">
      <dgm:prSet phldrT="[Metin]"/>
      <dgm:spPr/>
      <dgm:t>
        <a:bodyPr/>
        <a:lstStyle/>
        <a:p>
          <a:r>
            <a:rPr lang="tr-TR" dirty="0" smtClean="0"/>
            <a:t>Sandık kurulu başkanının göreve gelmemesi halinde, kamu görevlileri arasından belirlenen üye, bu üyenin de bulunmaması durumunda en yaşlı üye kurula başkanlık eder  (145/7).</a:t>
          </a:r>
          <a:endParaRPr lang="tr-TR" dirty="0"/>
        </a:p>
      </dgm:t>
    </dgm:pt>
    <dgm:pt modelId="{39896D9D-771B-4AAD-B6A1-8D2379D9B138}" type="parTrans" cxnId="{B2CA74E4-B8E1-435E-8AC3-E867B15243BB}">
      <dgm:prSet/>
      <dgm:spPr/>
      <dgm:t>
        <a:bodyPr/>
        <a:lstStyle/>
        <a:p>
          <a:endParaRPr lang="tr-TR"/>
        </a:p>
      </dgm:t>
    </dgm:pt>
    <dgm:pt modelId="{2DBE150A-893C-46AE-B808-DE87BB9FA144}" type="sibTrans" cxnId="{B2CA74E4-B8E1-435E-8AC3-E867B15243BB}">
      <dgm:prSet/>
      <dgm:spPr/>
      <dgm:t>
        <a:bodyPr/>
        <a:lstStyle/>
        <a:p>
          <a:endParaRPr lang="tr-TR"/>
        </a:p>
      </dgm:t>
    </dgm:pt>
    <dgm:pt modelId="{50F06C94-C74E-4AE4-A56E-2D1953B79ABA}">
      <dgm:prSet phldrT="[Metin]"/>
      <dgm:spPr/>
      <dgm:t>
        <a:bodyPr/>
        <a:lstStyle/>
        <a:p>
          <a:r>
            <a:rPr lang="tr-TR" dirty="0" smtClean="0"/>
            <a:t>Sandık kurul üyeleri sayısı (başkan hariç) üçten aşağı düşerse bu konu tutanağa geçirilir ve eksiklikler, o seçim bölgesinde seçme yeterliliğine sahip, okur-yazar olanlar arasından başkanın seçeceği kimselerle tamamlanır (145/17).</a:t>
          </a:r>
          <a:endParaRPr lang="tr-TR" dirty="0"/>
        </a:p>
      </dgm:t>
    </dgm:pt>
    <dgm:pt modelId="{914C183F-EE0E-4423-897F-E9885189F76A}" type="parTrans" cxnId="{FB632613-A627-412F-A8C6-64C86F63DC81}">
      <dgm:prSet/>
      <dgm:spPr/>
      <dgm:t>
        <a:bodyPr/>
        <a:lstStyle/>
        <a:p>
          <a:endParaRPr lang="tr-TR"/>
        </a:p>
      </dgm:t>
    </dgm:pt>
    <dgm:pt modelId="{1D99FB31-E0A8-43A0-B954-F31E040FE413}" type="sibTrans" cxnId="{FB632613-A627-412F-A8C6-64C86F63DC81}">
      <dgm:prSet/>
      <dgm:spPr/>
      <dgm:t>
        <a:bodyPr/>
        <a:lstStyle/>
        <a:p>
          <a:endParaRPr lang="tr-TR"/>
        </a:p>
      </dgm:t>
    </dgm:pt>
    <dgm:pt modelId="{A2E34FEF-E834-4BEA-9FCB-599AC77E5A9E}" type="pres">
      <dgm:prSet presAssocID="{7C3ED802-2E7D-48BE-85A9-FC5B512BFA1B}" presName="compositeShape" presStyleCnt="0">
        <dgm:presLayoutVars>
          <dgm:dir/>
          <dgm:resizeHandles/>
        </dgm:presLayoutVars>
      </dgm:prSet>
      <dgm:spPr/>
    </dgm:pt>
    <dgm:pt modelId="{005CE80A-87EA-449A-BE98-0F43B1A55839}" type="pres">
      <dgm:prSet presAssocID="{7C3ED802-2E7D-48BE-85A9-FC5B512BFA1B}" presName="pyramid" presStyleLbl="node1" presStyleIdx="0" presStyleCnt="1" custLinFactNeighborX="-1700"/>
      <dgm:spPr/>
    </dgm:pt>
    <dgm:pt modelId="{FD63C75B-D63A-4007-A003-045ED2F7595B}" type="pres">
      <dgm:prSet presAssocID="{7C3ED802-2E7D-48BE-85A9-FC5B512BFA1B}" presName="theList" presStyleCnt="0"/>
      <dgm:spPr/>
    </dgm:pt>
    <dgm:pt modelId="{49773468-6798-48AC-B492-B3A9B81EE317}" type="pres">
      <dgm:prSet presAssocID="{B6D8F010-F400-47EF-92F7-E99788966429}" presName="aNode" presStyleLbl="fgAcc1" presStyleIdx="0" presStyleCnt="2" custScaleX="141593">
        <dgm:presLayoutVars>
          <dgm:bulletEnabled val="1"/>
        </dgm:presLayoutVars>
      </dgm:prSet>
      <dgm:spPr/>
      <dgm:t>
        <a:bodyPr/>
        <a:lstStyle/>
        <a:p>
          <a:endParaRPr lang="tr-TR"/>
        </a:p>
      </dgm:t>
    </dgm:pt>
    <dgm:pt modelId="{2E3C8AEA-1B48-4526-ABD0-79B053B5401B}" type="pres">
      <dgm:prSet presAssocID="{B6D8F010-F400-47EF-92F7-E99788966429}" presName="aSpace" presStyleCnt="0"/>
      <dgm:spPr/>
    </dgm:pt>
    <dgm:pt modelId="{2776DB2A-4847-4E6E-863A-7C6518C173A9}" type="pres">
      <dgm:prSet presAssocID="{50F06C94-C74E-4AE4-A56E-2D1953B79ABA}" presName="aNode" presStyleLbl="fgAcc1" presStyleIdx="1" presStyleCnt="2" custScaleX="146613">
        <dgm:presLayoutVars>
          <dgm:bulletEnabled val="1"/>
        </dgm:presLayoutVars>
      </dgm:prSet>
      <dgm:spPr/>
      <dgm:t>
        <a:bodyPr/>
        <a:lstStyle/>
        <a:p>
          <a:endParaRPr lang="tr-TR"/>
        </a:p>
      </dgm:t>
    </dgm:pt>
    <dgm:pt modelId="{862F82EF-C851-45DD-A37A-6432AED4EF50}" type="pres">
      <dgm:prSet presAssocID="{50F06C94-C74E-4AE4-A56E-2D1953B79ABA}" presName="aSpace" presStyleCnt="0"/>
      <dgm:spPr/>
    </dgm:pt>
  </dgm:ptLst>
  <dgm:cxnLst>
    <dgm:cxn modelId="{B2CA74E4-B8E1-435E-8AC3-E867B15243BB}" srcId="{7C3ED802-2E7D-48BE-85A9-FC5B512BFA1B}" destId="{B6D8F010-F400-47EF-92F7-E99788966429}" srcOrd="0" destOrd="0" parTransId="{39896D9D-771B-4AAD-B6A1-8D2379D9B138}" sibTransId="{2DBE150A-893C-46AE-B808-DE87BB9FA144}"/>
    <dgm:cxn modelId="{D19EAFFD-8907-4654-81F8-4D9AE11AFAEE}" type="presOf" srcId="{7C3ED802-2E7D-48BE-85A9-FC5B512BFA1B}" destId="{A2E34FEF-E834-4BEA-9FCB-599AC77E5A9E}" srcOrd="0" destOrd="0" presId="urn:microsoft.com/office/officeart/2005/8/layout/pyramid2"/>
    <dgm:cxn modelId="{FB632613-A627-412F-A8C6-64C86F63DC81}" srcId="{7C3ED802-2E7D-48BE-85A9-FC5B512BFA1B}" destId="{50F06C94-C74E-4AE4-A56E-2D1953B79ABA}" srcOrd="1" destOrd="0" parTransId="{914C183F-EE0E-4423-897F-E9885189F76A}" sibTransId="{1D99FB31-E0A8-43A0-B954-F31E040FE413}"/>
    <dgm:cxn modelId="{38ED264F-3721-4ACD-8FE9-3AB01DAA2DA6}" type="presOf" srcId="{50F06C94-C74E-4AE4-A56E-2D1953B79ABA}" destId="{2776DB2A-4847-4E6E-863A-7C6518C173A9}" srcOrd="0" destOrd="0" presId="urn:microsoft.com/office/officeart/2005/8/layout/pyramid2"/>
    <dgm:cxn modelId="{2795A78E-3D0A-493F-A7C5-C8E50D85F090}" type="presOf" srcId="{B6D8F010-F400-47EF-92F7-E99788966429}" destId="{49773468-6798-48AC-B492-B3A9B81EE317}" srcOrd="0" destOrd="0" presId="urn:microsoft.com/office/officeart/2005/8/layout/pyramid2"/>
    <dgm:cxn modelId="{0936F308-67DA-4D65-B1B0-DE7AF3C771DE}" type="presParOf" srcId="{A2E34FEF-E834-4BEA-9FCB-599AC77E5A9E}" destId="{005CE80A-87EA-449A-BE98-0F43B1A55839}" srcOrd="0" destOrd="0" presId="urn:microsoft.com/office/officeart/2005/8/layout/pyramid2"/>
    <dgm:cxn modelId="{1FA6FC34-C0CA-4847-A184-2FEB2134BE65}" type="presParOf" srcId="{A2E34FEF-E834-4BEA-9FCB-599AC77E5A9E}" destId="{FD63C75B-D63A-4007-A003-045ED2F7595B}" srcOrd="1" destOrd="0" presId="urn:microsoft.com/office/officeart/2005/8/layout/pyramid2"/>
    <dgm:cxn modelId="{41430099-9319-413D-BB68-C22C5A507596}" type="presParOf" srcId="{FD63C75B-D63A-4007-A003-045ED2F7595B}" destId="{49773468-6798-48AC-B492-B3A9B81EE317}" srcOrd="0" destOrd="0" presId="urn:microsoft.com/office/officeart/2005/8/layout/pyramid2"/>
    <dgm:cxn modelId="{DA1723C5-C4AB-4F26-AC50-1CEC52857440}" type="presParOf" srcId="{FD63C75B-D63A-4007-A003-045ED2F7595B}" destId="{2E3C8AEA-1B48-4526-ABD0-79B053B5401B}" srcOrd="1" destOrd="0" presId="urn:microsoft.com/office/officeart/2005/8/layout/pyramid2"/>
    <dgm:cxn modelId="{E7B5B65D-D3F5-4E04-AD71-EAB560BE072F}" type="presParOf" srcId="{FD63C75B-D63A-4007-A003-045ED2F7595B}" destId="{2776DB2A-4847-4E6E-863A-7C6518C173A9}" srcOrd="2" destOrd="0" presId="urn:microsoft.com/office/officeart/2005/8/layout/pyramid2"/>
    <dgm:cxn modelId="{ACC7AF86-4BBE-4459-8420-A767F166F807}" type="presParOf" srcId="{FD63C75B-D63A-4007-A003-045ED2F7595B}" destId="{862F82EF-C851-45DD-A37A-6432AED4EF5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207D02-4145-4E43-B69F-56F0D0CEED1B}"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tr-TR"/>
        </a:p>
      </dgm:t>
    </dgm:pt>
    <dgm:pt modelId="{5CABBFD5-39F8-4BD6-A78A-1C8F36A4FD2D}">
      <dgm:prSet phldrT="[Metin]"/>
      <dgm:spPr/>
      <dgm:t>
        <a:bodyPr/>
        <a:lstStyle/>
        <a:p>
          <a:r>
            <a:rPr lang="tr-TR" dirty="0" smtClean="0"/>
            <a:t>a) Sandık çevresinde seçimin düzenle geçmesi için gereken tedbirleri almak ve oy verme işlerini yürütmek ve denetlemek,</a:t>
          </a:r>
          <a:endParaRPr lang="tr-TR" dirty="0"/>
        </a:p>
      </dgm:t>
    </dgm:pt>
    <dgm:pt modelId="{BF9EB3F0-E54F-4117-A569-3BF419F02087}" type="parTrans" cxnId="{A1782221-EF6C-4AE7-8DF5-ABE06489E73D}">
      <dgm:prSet/>
      <dgm:spPr/>
      <dgm:t>
        <a:bodyPr/>
        <a:lstStyle/>
        <a:p>
          <a:endParaRPr lang="tr-TR"/>
        </a:p>
      </dgm:t>
    </dgm:pt>
    <dgm:pt modelId="{5AA68769-6A4A-4C73-8C1C-FD5833AE4702}" type="sibTrans" cxnId="{A1782221-EF6C-4AE7-8DF5-ABE06489E73D}">
      <dgm:prSet/>
      <dgm:spPr/>
      <dgm:t>
        <a:bodyPr/>
        <a:lstStyle/>
        <a:p>
          <a:endParaRPr lang="tr-TR"/>
        </a:p>
      </dgm:t>
    </dgm:pt>
    <dgm:pt modelId="{0332A4D4-965A-444B-AF1B-743D549F959A}">
      <dgm:prSet/>
      <dgm:spPr/>
      <dgm:t>
        <a:bodyPr/>
        <a:lstStyle/>
        <a:p>
          <a:r>
            <a:rPr lang="tr-TR" dirty="0" smtClean="0"/>
            <a:t>d) Sandık kurulu tutanak defterindeki tutanakları ve gerekli diğer tutanakları düzenlemek ve altını imzalamak, </a:t>
          </a:r>
          <a:endParaRPr lang="tr-TR" dirty="0"/>
        </a:p>
      </dgm:t>
    </dgm:pt>
    <dgm:pt modelId="{F775A173-2EFD-4C29-9384-E67845AD4A7A}" type="parTrans" cxnId="{DDC8B618-616C-482E-97FF-FED6B5C70CAA}">
      <dgm:prSet/>
      <dgm:spPr/>
      <dgm:t>
        <a:bodyPr/>
        <a:lstStyle/>
        <a:p>
          <a:endParaRPr lang="tr-TR"/>
        </a:p>
      </dgm:t>
    </dgm:pt>
    <dgm:pt modelId="{0284DCDD-C664-4B5D-B962-375D1795F4DE}" type="sibTrans" cxnId="{DDC8B618-616C-482E-97FF-FED6B5C70CAA}">
      <dgm:prSet/>
      <dgm:spPr/>
      <dgm:t>
        <a:bodyPr/>
        <a:lstStyle/>
        <a:p>
          <a:endParaRPr lang="tr-TR"/>
        </a:p>
      </dgm:t>
    </dgm:pt>
    <dgm:pt modelId="{E5036866-1DC3-4838-868E-94D6D38A0EEC}">
      <dgm:prSet/>
      <dgm:spPr/>
      <dgm:t>
        <a:bodyPr/>
        <a:lstStyle/>
        <a:p>
          <a:r>
            <a:rPr lang="tr-TR" dirty="0" smtClean="0"/>
            <a:t>e) Kullanılmayarak artan matbu evrakı, kullanılmayan zarflar ile oy pusulalarını  imzalı tutanakla, sandık kurulu başkanı ve ad çekme ile seçilecek en az iki üye tarafından seçim kuruluna teslimini sağlamak, </a:t>
          </a:r>
          <a:endParaRPr lang="tr-TR" dirty="0"/>
        </a:p>
      </dgm:t>
    </dgm:pt>
    <dgm:pt modelId="{D0559B95-93F2-4C68-92F0-DCD46C831B38}" type="parTrans" cxnId="{4B3789BC-D9E4-4554-B4E7-25E540CF8562}">
      <dgm:prSet/>
      <dgm:spPr/>
      <dgm:t>
        <a:bodyPr/>
        <a:lstStyle/>
        <a:p>
          <a:endParaRPr lang="tr-TR"/>
        </a:p>
      </dgm:t>
    </dgm:pt>
    <dgm:pt modelId="{601D225D-5A50-4AD8-87C9-1F822DC17EC2}" type="sibTrans" cxnId="{4B3789BC-D9E4-4554-B4E7-25E540CF8562}">
      <dgm:prSet/>
      <dgm:spPr/>
      <dgm:t>
        <a:bodyPr/>
        <a:lstStyle/>
        <a:p>
          <a:endParaRPr lang="tr-TR"/>
        </a:p>
      </dgm:t>
    </dgm:pt>
    <dgm:pt modelId="{876C2CCF-AD37-4812-ABC8-5B3E07980140}">
      <dgm:prSet phldrT="[Metin]"/>
      <dgm:spPr/>
      <dgm:t>
        <a:bodyPr/>
        <a:lstStyle/>
        <a:p>
          <a:r>
            <a:rPr lang="tr-TR" dirty="0" smtClean="0"/>
            <a:t>b) Sandığın konulacağı yeri belirlemek, Sandıktan çıkan oy zarflarını açmadan saymak, oy kullanan seçmen sayısı ile birbirine uygunluğunu sağlayarak tutanağa geçirmek</a:t>
          </a:r>
          <a:endParaRPr lang="tr-TR" dirty="0"/>
        </a:p>
      </dgm:t>
    </dgm:pt>
    <dgm:pt modelId="{C63D22BB-7E8D-4A58-9FEE-06EF26E837C4}" type="parTrans" cxnId="{F83EE7D2-B1B0-4EB4-AEEA-1EE3105BDFD8}">
      <dgm:prSet/>
      <dgm:spPr/>
    </dgm:pt>
    <dgm:pt modelId="{45C96B72-89EA-4737-A35B-72237D66818C}" type="sibTrans" cxnId="{F83EE7D2-B1B0-4EB4-AEEA-1EE3105BDFD8}">
      <dgm:prSet/>
      <dgm:spPr/>
    </dgm:pt>
    <dgm:pt modelId="{E7532983-7BC7-4FDD-9203-555C5D7B3048}">
      <dgm:prSet phldrT="[Metin]"/>
      <dgm:spPr/>
      <dgm:t>
        <a:bodyPr/>
        <a:lstStyle/>
        <a:p>
          <a:r>
            <a:rPr lang="tr-TR" dirty="0" smtClean="0"/>
            <a:t>c) Şikâyetleri incelemek ve karara bağlamak, kararları tutanak defterine geçirerek altını imzalamak, bu kararlardan itiraza uğrayanları seçim kuruluna göndermek, </a:t>
          </a:r>
          <a:endParaRPr lang="tr-TR" dirty="0"/>
        </a:p>
      </dgm:t>
    </dgm:pt>
    <dgm:pt modelId="{6C852F43-A393-4785-B958-FA79F496348E}" type="parTrans" cxnId="{CCB63F26-52FD-4893-983A-D3FB6154A160}">
      <dgm:prSet/>
      <dgm:spPr/>
    </dgm:pt>
    <dgm:pt modelId="{BD9DB4F7-8F97-45C3-83BF-75B2E3D9986F}" type="sibTrans" cxnId="{CCB63F26-52FD-4893-983A-D3FB6154A160}">
      <dgm:prSet/>
      <dgm:spPr/>
    </dgm:pt>
    <dgm:pt modelId="{C1966D96-E562-4210-84C6-488BA258BCE0}" type="pres">
      <dgm:prSet presAssocID="{38207D02-4145-4E43-B69F-56F0D0CEED1B}" presName="Name0" presStyleCnt="0">
        <dgm:presLayoutVars>
          <dgm:chMax val="7"/>
          <dgm:chPref val="7"/>
          <dgm:dir/>
        </dgm:presLayoutVars>
      </dgm:prSet>
      <dgm:spPr/>
      <dgm:t>
        <a:bodyPr/>
        <a:lstStyle/>
        <a:p>
          <a:endParaRPr lang="tr-TR"/>
        </a:p>
      </dgm:t>
    </dgm:pt>
    <dgm:pt modelId="{B61F1375-8268-47FA-8585-92EA8B16922B}" type="pres">
      <dgm:prSet presAssocID="{38207D02-4145-4E43-B69F-56F0D0CEED1B}" presName="Name1" presStyleCnt="0"/>
      <dgm:spPr/>
    </dgm:pt>
    <dgm:pt modelId="{97A106DB-93A0-481E-A7D3-E0FE87B88CC7}" type="pres">
      <dgm:prSet presAssocID="{38207D02-4145-4E43-B69F-56F0D0CEED1B}" presName="cycle" presStyleCnt="0"/>
      <dgm:spPr/>
    </dgm:pt>
    <dgm:pt modelId="{74F629D5-4ACE-4A33-A410-C9C41767BDC7}" type="pres">
      <dgm:prSet presAssocID="{38207D02-4145-4E43-B69F-56F0D0CEED1B}" presName="srcNode" presStyleLbl="node1" presStyleIdx="0" presStyleCnt="5"/>
      <dgm:spPr/>
    </dgm:pt>
    <dgm:pt modelId="{A17AF8C1-55D3-4C89-A7F1-3519F046FB15}" type="pres">
      <dgm:prSet presAssocID="{38207D02-4145-4E43-B69F-56F0D0CEED1B}" presName="conn" presStyleLbl="parChTrans1D2" presStyleIdx="0" presStyleCnt="1"/>
      <dgm:spPr/>
      <dgm:t>
        <a:bodyPr/>
        <a:lstStyle/>
        <a:p>
          <a:endParaRPr lang="tr-TR"/>
        </a:p>
      </dgm:t>
    </dgm:pt>
    <dgm:pt modelId="{8271CA56-F0B5-4A58-8AA7-370C945656D0}" type="pres">
      <dgm:prSet presAssocID="{38207D02-4145-4E43-B69F-56F0D0CEED1B}" presName="extraNode" presStyleLbl="node1" presStyleIdx="0" presStyleCnt="5"/>
      <dgm:spPr/>
    </dgm:pt>
    <dgm:pt modelId="{0E6CA5BD-4C59-4062-BE74-469643C23014}" type="pres">
      <dgm:prSet presAssocID="{38207D02-4145-4E43-B69F-56F0D0CEED1B}" presName="dstNode" presStyleLbl="node1" presStyleIdx="0" presStyleCnt="5"/>
      <dgm:spPr/>
    </dgm:pt>
    <dgm:pt modelId="{DB12AFF5-184C-45C1-88AD-A404E3831BFE}" type="pres">
      <dgm:prSet presAssocID="{5CABBFD5-39F8-4BD6-A78A-1C8F36A4FD2D}" presName="text_1" presStyleLbl="node1" presStyleIdx="0" presStyleCnt="5">
        <dgm:presLayoutVars>
          <dgm:bulletEnabled val="1"/>
        </dgm:presLayoutVars>
      </dgm:prSet>
      <dgm:spPr/>
      <dgm:t>
        <a:bodyPr/>
        <a:lstStyle/>
        <a:p>
          <a:endParaRPr lang="tr-TR"/>
        </a:p>
      </dgm:t>
    </dgm:pt>
    <dgm:pt modelId="{7338F687-2815-4500-B4A9-E05E2D9A10EE}" type="pres">
      <dgm:prSet presAssocID="{5CABBFD5-39F8-4BD6-A78A-1C8F36A4FD2D}" presName="accent_1" presStyleCnt="0"/>
      <dgm:spPr/>
    </dgm:pt>
    <dgm:pt modelId="{37DB912F-B813-437C-85A1-A6D6D0887164}" type="pres">
      <dgm:prSet presAssocID="{5CABBFD5-39F8-4BD6-A78A-1C8F36A4FD2D}" presName="accentRepeatNode" presStyleLbl="solidFgAcc1" presStyleIdx="0" presStyleCnt="5"/>
      <dgm:spPr/>
    </dgm:pt>
    <dgm:pt modelId="{2C7EFA0E-3141-43E8-BF47-60602C13BF6B}" type="pres">
      <dgm:prSet presAssocID="{876C2CCF-AD37-4812-ABC8-5B3E07980140}" presName="text_2" presStyleLbl="node1" presStyleIdx="1" presStyleCnt="5">
        <dgm:presLayoutVars>
          <dgm:bulletEnabled val="1"/>
        </dgm:presLayoutVars>
      </dgm:prSet>
      <dgm:spPr/>
      <dgm:t>
        <a:bodyPr/>
        <a:lstStyle/>
        <a:p>
          <a:endParaRPr lang="tr-TR"/>
        </a:p>
      </dgm:t>
    </dgm:pt>
    <dgm:pt modelId="{B047F3E9-235D-4C53-842D-27DB92F8E0CF}" type="pres">
      <dgm:prSet presAssocID="{876C2CCF-AD37-4812-ABC8-5B3E07980140}" presName="accent_2" presStyleCnt="0"/>
      <dgm:spPr/>
    </dgm:pt>
    <dgm:pt modelId="{FC99071F-BC47-4DAF-9D85-513E133646F6}" type="pres">
      <dgm:prSet presAssocID="{876C2CCF-AD37-4812-ABC8-5B3E07980140}" presName="accentRepeatNode" presStyleLbl="solidFgAcc1" presStyleIdx="1" presStyleCnt="5"/>
      <dgm:spPr/>
    </dgm:pt>
    <dgm:pt modelId="{9BAF8CA3-7286-4B08-9652-3F41358AA6AD}" type="pres">
      <dgm:prSet presAssocID="{E7532983-7BC7-4FDD-9203-555C5D7B3048}" presName="text_3" presStyleLbl="node1" presStyleIdx="2" presStyleCnt="5">
        <dgm:presLayoutVars>
          <dgm:bulletEnabled val="1"/>
        </dgm:presLayoutVars>
      </dgm:prSet>
      <dgm:spPr/>
      <dgm:t>
        <a:bodyPr/>
        <a:lstStyle/>
        <a:p>
          <a:endParaRPr lang="tr-TR"/>
        </a:p>
      </dgm:t>
    </dgm:pt>
    <dgm:pt modelId="{E5E1E0AA-3704-45DD-B2B7-5A5C89CCDEAC}" type="pres">
      <dgm:prSet presAssocID="{E7532983-7BC7-4FDD-9203-555C5D7B3048}" presName="accent_3" presStyleCnt="0"/>
      <dgm:spPr/>
    </dgm:pt>
    <dgm:pt modelId="{4FF6F29B-6251-442E-8189-CD325E48988D}" type="pres">
      <dgm:prSet presAssocID="{E7532983-7BC7-4FDD-9203-555C5D7B3048}" presName="accentRepeatNode" presStyleLbl="solidFgAcc1" presStyleIdx="2" presStyleCnt="5"/>
      <dgm:spPr/>
    </dgm:pt>
    <dgm:pt modelId="{7E3F6181-EF4B-45E1-A49E-D3B27AA397A3}" type="pres">
      <dgm:prSet presAssocID="{0332A4D4-965A-444B-AF1B-743D549F959A}" presName="text_4" presStyleLbl="node1" presStyleIdx="3" presStyleCnt="5">
        <dgm:presLayoutVars>
          <dgm:bulletEnabled val="1"/>
        </dgm:presLayoutVars>
      </dgm:prSet>
      <dgm:spPr/>
      <dgm:t>
        <a:bodyPr/>
        <a:lstStyle/>
        <a:p>
          <a:endParaRPr lang="tr-TR"/>
        </a:p>
      </dgm:t>
    </dgm:pt>
    <dgm:pt modelId="{BFA4C1C6-4D1F-4BE4-8380-2ECB81CFC8FE}" type="pres">
      <dgm:prSet presAssocID="{0332A4D4-965A-444B-AF1B-743D549F959A}" presName="accent_4" presStyleCnt="0"/>
      <dgm:spPr/>
    </dgm:pt>
    <dgm:pt modelId="{3A98144F-F491-404C-A8B0-CEE6CC3E0C95}" type="pres">
      <dgm:prSet presAssocID="{0332A4D4-965A-444B-AF1B-743D549F959A}" presName="accentRepeatNode" presStyleLbl="solidFgAcc1" presStyleIdx="3" presStyleCnt="5"/>
      <dgm:spPr/>
    </dgm:pt>
    <dgm:pt modelId="{716FAA2C-ED58-46FD-93E1-832833170E1F}" type="pres">
      <dgm:prSet presAssocID="{E5036866-1DC3-4838-868E-94D6D38A0EEC}" presName="text_5" presStyleLbl="node1" presStyleIdx="4" presStyleCnt="5">
        <dgm:presLayoutVars>
          <dgm:bulletEnabled val="1"/>
        </dgm:presLayoutVars>
      </dgm:prSet>
      <dgm:spPr/>
      <dgm:t>
        <a:bodyPr/>
        <a:lstStyle/>
        <a:p>
          <a:endParaRPr lang="tr-TR"/>
        </a:p>
      </dgm:t>
    </dgm:pt>
    <dgm:pt modelId="{F9AB06F2-3F24-4ED1-9A08-1D6617A1EE88}" type="pres">
      <dgm:prSet presAssocID="{E5036866-1DC3-4838-868E-94D6D38A0EEC}" presName="accent_5" presStyleCnt="0"/>
      <dgm:spPr/>
    </dgm:pt>
    <dgm:pt modelId="{E88E8F7F-1A8D-4A9C-8B3B-4FFC817F4A0E}" type="pres">
      <dgm:prSet presAssocID="{E5036866-1DC3-4838-868E-94D6D38A0EEC}" presName="accentRepeatNode" presStyleLbl="solidFgAcc1" presStyleIdx="4" presStyleCnt="5"/>
      <dgm:spPr/>
    </dgm:pt>
  </dgm:ptLst>
  <dgm:cxnLst>
    <dgm:cxn modelId="{BCC5E73D-AB81-42AB-8737-3D7875543224}" type="presOf" srcId="{E5036866-1DC3-4838-868E-94D6D38A0EEC}" destId="{716FAA2C-ED58-46FD-93E1-832833170E1F}" srcOrd="0" destOrd="0" presId="urn:microsoft.com/office/officeart/2008/layout/VerticalCurvedList"/>
    <dgm:cxn modelId="{4B3789BC-D9E4-4554-B4E7-25E540CF8562}" srcId="{38207D02-4145-4E43-B69F-56F0D0CEED1B}" destId="{E5036866-1DC3-4838-868E-94D6D38A0EEC}" srcOrd="4" destOrd="0" parTransId="{D0559B95-93F2-4C68-92F0-DCD46C831B38}" sibTransId="{601D225D-5A50-4AD8-87C9-1F822DC17EC2}"/>
    <dgm:cxn modelId="{2E9D98E1-784D-49D7-AB55-1435A8CB2E5E}" type="presOf" srcId="{5CABBFD5-39F8-4BD6-A78A-1C8F36A4FD2D}" destId="{DB12AFF5-184C-45C1-88AD-A404E3831BFE}" srcOrd="0" destOrd="0" presId="urn:microsoft.com/office/officeart/2008/layout/VerticalCurvedList"/>
    <dgm:cxn modelId="{07C1A082-DE22-4880-B82B-F8C352C8CF2B}" type="presOf" srcId="{E7532983-7BC7-4FDD-9203-555C5D7B3048}" destId="{9BAF8CA3-7286-4B08-9652-3F41358AA6AD}" srcOrd="0" destOrd="0" presId="urn:microsoft.com/office/officeart/2008/layout/VerticalCurvedList"/>
    <dgm:cxn modelId="{A1782221-EF6C-4AE7-8DF5-ABE06489E73D}" srcId="{38207D02-4145-4E43-B69F-56F0D0CEED1B}" destId="{5CABBFD5-39F8-4BD6-A78A-1C8F36A4FD2D}" srcOrd="0" destOrd="0" parTransId="{BF9EB3F0-E54F-4117-A569-3BF419F02087}" sibTransId="{5AA68769-6A4A-4C73-8C1C-FD5833AE4702}"/>
    <dgm:cxn modelId="{5F19B8EB-E0F8-47B9-8232-15AA9010352F}" type="presOf" srcId="{876C2CCF-AD37-4812-ABC8-5B3E07980140}" destId="{2C7EFA0E-3141-43E8-BF47-60602C13BF6B}" srcOrd="0" destOrd="0" presId="urn:microsoft.com/office/officeart/2008/layout/VerticalCurvedList"/>
    <dgm:cxn modelId="{DDC8B618-616C-482E-97FF-FED6B5C70CAA}" srcId="{38207D02-4145-4E43-B69F-56F0D0CEED1B}" destId="{0332A4D4-965A-444B-AF1B-743D549F959A}" srcOrd="3" destOrd="0" parTransId="{F775A173-2EFD-4C29-9384-E67845AD4A7A}" sibTransId="{0284DCDD-C664-4B5D-B962-375D1795F4DE}"/>
    <dgm:cxn modelId="{00880388-29F5-40D3-85EE-566B285A0222}" type="presOf" srcId="{5AA68769-6A4A-4C73-8C1C-FD5833AE4702}" destId="{A17AF8C1-55D3-4C89-A7F1-3519F046FB15}" srcOrd="0" destOrd="0" presId="urn:microsoft.com/office/officeart/2008/layout/VerticalCurvedList"/>
    <dgm:cxn modelId="{F83EE7D2-B1B0-4EB4-AEEA-1EE3105BDFD8}" srcId="{38207D02-4145-4E43-B69F-56F0D0CEED1B}" destId="{876C2CCF-AD37-4812-ABC8-5B3E07980140}" srcOrd="1" destOrd="0" parTransId="{C63D22BB-7E8D-4A58-9FEE-06EF26E837C4}" sibTransId="{45C96B72-89EA-4737-A35B-72237D66818C}"/>
    <dgm:cxn modelId="{1FF22373-7829-4D02-B67F-34A2BBDE6A02}" type="presOf" srcId="{38207D02-4145-4E43-B69F-56F0D0CEED1B}" destId="{C1966D96-E562-4210-84C6-488BA258BCE0}" srcOrd="0" destOrd="0" presId="urn:microsoft.com/office/officeart/2008/layout/VerticalCurvedList"/>
    <dgm:cxn modelId="{CCB63F26-52FD-4893-983A-D3FB6154A160}" srcId="{38207D02-4145-4E43-B69F-56F0D0CEED1B}" destId="{E7532983-7BC7-4FDD-9203-555C5D7B3048}" srcOrd="2" destOrd="0" parTransId="{6C852F43-A393-4785-B958-FA79F496348E}" sibTransId="{BD9DB4F7-8F97-45C3-83BF-75B2E3D9986F}"/>
    <dgm:cxn modelId="{93179708-001A-44D0-A958-39068FFA9070}" type="presOf" srcId="{0332A4D4-965A-444B-AF1B-743D549F959A}" destId="{7E3F6181-EF4B-45E1-A49E-D3B27AA397A3}" srcOrd="0" destOrd="0" presId="urn:microsoft.com/office/officeart/2008/layout/VerticalCurvedList"/>
    <dgm:cxn modelId="{EDBEA507-26B3-4BEF-BA65-EF464419EFE0}" type="presParOf" srcId="{C1966D96-E562-4210-84C6-488BA258BCE0}" destId="{B61F1375-8268-47FA-8585-92EA8B16922B}" srcOrd="0" destOrd="0" presId="urn:microsoft.com/office/officeart/2008/layout/VerticalCurvedList"/>
    <dgm:cxn modelId="{7DA2F6C7-03EF-464B-8F26-2783DF1F246F}" type="presParOf" srcId="{B61F1375-8268-47FA-8585-92EA8B16922B}" destId="{97A106DB-93A0-481E-A7D3-E0FE87B88CC7}" srcOrd="0" destOrd="0" presId="urn:microsoft.com/office/officeart/2008/layout/VerticalCurvedList"/>
    <dgm:cxn modelId="{0C672275-275A-4C5C-AFB9-873BBE000B4D}" type="presParOf" srcId="{97A106DB-93A0-481E-A7D3-E0FE87B88CC7}" destId="{74F629D5-4ACE-4A33-A410-C9C41767BDC7}" srcOrd="0" destOrd="0" presId="urn:microsoft.com/office/officeart/2008/layout/VerticalCurvedList"/>
    <dgm:cxn modelId="{09A31C90-428E-48C7-A481-26F4931AE4A7}" type="presParOf" srcId="{97A106DB-93A0-481E-A7D3-E0FE87B88CC7}" destId="{A17AF8C1-55D3-4C89-A7F1-3519F046FB15}" srcOrd="1" destOrd="0" presId="urn:microsoft.com/office/officeart/2008/layout/VerticalCurvedList"/>
    <dgm:cxn modelId="{BDBEE0AC-53FA-495F-9646-EB6C8A67732D}" type="presParOf" srcId="{97A106DB-93A0-481E-A7D3-E0FE87B88CC7}" destId="{8271CA56-F0B5-4A58-8AA7-370C945656D0}" srcOrd="2" destOrd="0" presId="urn:microsoft.com/office/officeart/2008/layout/VerticalCurvedList"/>
    <dgm:cxn modelId="{73839D27-A53A-449F-9CA7-DFE1B93EE5B3}" type="presParOf" srcId="{97A106DB-93A0-481E-A7D3-E0FE87B88CC7}" destId="{0E6CA5BD-4C59-4062-BE74-469643C23014}" srcOrd="3" destOrd="0" presId="urn:microsoft.com/office/officeart/2008/layout/VerticalCurvedList"/>
    <dgm:cxn modelId="{B890BB4D-4998-4A04-ADC1-644976AB8044}" type="presParOf" srcId="{B61F1375-8268-47FA-8585-92EA8B16922B}" destId="{DB12AFF5-184C-45C1-88AD-A404E3831BFE}" srcOrd="1" destOrd="0" presId="urn:microsoft.com/office/officeart/2008/layout/VerticalCurvedList"/>
    <dgm:cxn modelId="{134320C5-562E-436C-A308-308169B06BDF}" type="presParOf" srcId="{B61F1375-8268-47FA-8585-92EA8B16922B}" destId="{7338F687-2815-4500-B4A9-E05E2D9A10EE}" srcOrd="2" destOrd="0" presId="urn:microsoft.com/office/officeart/2008/layout/VerticalCurvedList"/>
    <dgm:cxn modelId="{E281C917-CCE6-438C-BF90-672F2D72993B}" type="presParOf" srcId="{7338F687-2815-4500-B4A9-E05E2D9A10EE}" destId="{37DB912F-B813-437C-85A1-A6D6D0887164}" srcOrd="0" destOrd="0" presId="urn:microsoft.com/office/officeart/2008/layout/VerticalCurvedList"/>
    <dgm:cxn modelId="{445F59A1-C2E6-4E73-BAAC-17B90221510A}" type="presParOf" srcId="{B61F1375-8268-47FA-8585-92EA8B16922B}" destId="{2C7EFA0E-3141-43E8-BF47-60602C13BF6B}" srcOrd="3" destOrd="0" presId="urn:microsoft.com/office/officeart/2008/layout/VerticalCurvedList"/>
    <dgm:cxn modelId="{4BD8FEA4-79D0-4C70-B9B4-DC1B0F49646B}" type="presParOf" srcId="{B61F1375-8268-47FA-8585-92EA8B16922B}" destId="{B047F3E9-235D-4C53-842D-27DB92F8E0CF}" srcOrd="4" destOrd="0" presId="urn:microsoft.com/office/officeart/2008/layout/VerticalCurvedList"/>
    <dgm:cxn modelId="{3B1A4444-7EC2-4E66-AB0D-5E83D795D519}" type="presParOf" srcId="{B047F3E9-235D-4C53-842D-27DB92F8E0CF}" destId="{FC99071F-BC47-4DAF-9D85-513E133646F6}" srcOrd="0" destOrd="0" presId="urn:microsoft.com/office/officeart/2008/layout/VerticalCurvedList"/>
    <dgm:cxn modelId="{BDD04ADE-8EF9-4451-B638-6785A0610439}" type="presParOf" srcId="{B61F1375-8268-47FA-8585-92EA8B16922B}" destId="{9BAF8CA3-7286-4B08-9652-3F41358AA6AD}" srcOrd="5" destOrd="0" presId="urn:microsoft.com/office/officeart/2008/layout/VerticalCurvedList"/>
    <dgm:cxn modelId="{784CEDCC-5750-48F3-A812-A2B713B6824F}" type="presParOf" srcId="{B61F1375-8268-47FA-8585-92EA8B16922B}" destId="{E5E1E0AA-3704-45DD-B2B7-5A5C89CCDEAC}" srcOrd="6" destOrd="0" presId="urn:microsoft.com/office/officeart/2008/layout/VerticalCurvedList"/>
    <dgm:cxn modelId="{BAFD27B8-BEB3-41E2-A0B8-0287DFECCB68}" type="presParOf" srcId="{E5E1E0AA-3704-45DD-B2B7-5A5C89CCDEAC}" destId="{4FF6F29B-6251-442E-8189-CD325E48988D}" srcOrd="0" destOrd="0" presId="urn:microsoft.com/office/officeart/2008/layout/VerticalCurvedList"/>
    <dgm:cxn modelId="{9DB8A449-2246-4FC8-9C3B-124E4217E6A3}" type="presParOf" srcId="{B61F1375-8268-47FA-8585-92EA8B16922B}" destId="{7E3F6181-EF4B-45E1-A49E-D3B27AA397A3}" srcOrd="7" destOrd="0" presId="urn:microsoft.com/office/officeart/2008/layout/VerticalCurvedList"/>
    <dgm:cxn modelId="{534F7B96-2C1B-4F30-AB95-99397D1E16C7}" type="presParOf" srcId="{B61F1375-8268-47FA-8585-92EA8B16922B}" destId="{BFA4C1C6-4D1F-4BE4-8380-2ECB81CFC8FE}" srcOrd="8" destOrd="0" presId="urn:microsoft.com/office/officeart/2008/layout/VerticalCurvedList"/>
    <dgm:cxn modelId="{292883A3-1E70-4001-AFE6-1E3855E29F28}" type="presParOf" srcId="{BFA4C1C6-4D1F-4BE4-8380-2ECB81CFC8FE}" destId="{3A98144F-F491-404C-A8B0-CEE6CC3E0C95}" srcOrd="0" destOrd="0" presId="urn:microsoft.com/office/officeart/2008/layout/VerticalCurvedList"/>
    <dgm:cxn modelId="{D53E8F30-A830-4913-9FFA-31DF152FAF27}" type="presParOf" srcId="{B61F1375-8268-47FA-8585-92EA8B16922B}" destId="{716FAA2C-ED58-46FD-93E1-832833170E1F}" srcOrd="9" destOrd="0" presId="urn:microsoft.com/office/officeart/2008/layout/VerticalCurvedList"/>
    <dgm:cxn modelId="{D1DC6C9D-3BE7-4674-851A-E2577B3B6B94}" type="presParOf" srcId="{B61F1375-8268-47FA-8585-92EA8B16922B}" destId="{F9AB06F2-3F24-4ED1-9A08-1D6617A1EE88}" srcOrd="10" destOrd="0" presId="urn:microsoft.com/office/officeart/2008/layout/VerticalCurvedList"/>
    <dgm:cxn modelId="{08705C26-C3AC-4A42-B20C-80264920152B}" type="presParOf" srcId="{F9AB06F2-3F24-4ED1-9A08-1D6617A1EE88}" destId="{E88E8F7F-1A8D-4A9C-8B3B-4FFC817F4A0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9DBD8F-F8BE-4058-BB81-95EB776C2BDA}" type="doc">
      <dgm:prSet loTypeId="urn:microsoft.com/office/officeart/2005/8/layout/pyramid2" loCatId="list" qsTypeId="urn:microsoft.com/office/officeart/2005/8/quickstyle/simple1" qsCatId="simple" csTypeId="urn:microsoft.com/office/officeart/2005/8/colors/accent2_2" csCatId="accent2" phldr="1"/>
      <dgm:spPr/>
    </dgm:pt>
    <dgm:pt modelId="{A3630D69-A221-4801-9AE8-1A7CEF62FB67}">
      <dgm:prSet phldrT="[Metin]"/>
      <dgm:spPr/>
      <dgm:t>
        <a:bodyPr/>
        <a:lstStyle/>
        <a:p>
          <a:r>
            <a:rPr lang="tr-TR" dirty="0" smtClean="0"/>
            <a:t>Sandık kurulu başkan veya üyeleri, oy verme sırasında seçmenlere yardım etmek amacıyla kapalı oy verme yerine giremez (147/25).</a:t>
          </a:r>
          <a:endParaRPr lang="tr-TR" dirty="0"/>
        </a:p>
      </dgm:t>
    </dgm:pt>
    <dgm:pt modelId="{F9826515-479E-4536-B828-EAB8E6143736}" type="parTrans" cxnId="{E39BDDC0-69C7-4C58-A656-862AC2D8D3AB}">
      <dgm:prSet/>
      <dgm:spPr/>
      <dgm:t>
        <a:bodyPr/>
        <a:lstStyle/>
        <a:p>
          <a:endParaRPr lang="tr-TR"/>
        </a:p>
      </dgm:t>
    </dgm:pt>
    <dgm:pt modelId="{688C2F20-C898-4534-B7DC-5E4E76E400CF}" type="sibTrans" cxnId="{E39BDDC0-69C7-4C58-A656-862AC2D8D3AB}">
      <dgm:prSet/>
      <dgm:spPr/>
      <dgm:t>
        <a:bodyPr/>
        <a:lstStyle/>
        <a:p>
          <a:endParaRPr lang="tr-TR"/>
        </a:p>
      </dgm:t>
    </dgm:pt>
    <dgm:pt modelId="{77EE3EDB-6FB2-45D9-970D-5F68A77D39AB}" type="pres">
      <dgm:prSet presAssocID="{BA9DBD8F-F8BE-4058-BB81-95EB776C2BDA}" presName="compositeShape" presStyleCnt="0">
        <dgm:presLayoutVars>
          <dgm:dir/>
          <dgm:resizeHandles/>
        </dgm:presLayoutVars>
      </dgm:prSet>
      <dgm:spPr/>
    </dgm:pt>
    <dgm:pt modelId="{64DE85AC-6CA1-4D10-9127-57E59DF9DC36}" type="pres">
      <dgm:prSet presAssocID="{BA9DBD8F-F8BE-4058-BB81-95EB776C2BDA}" presName="pyramid" presStyleLbl="node1" presStyleIdx="0" presStyleCnt="1"/>
      <dgm:spPr/>
    </dgm:pt>
    <dgm:pt modelId="{5AA5A660-E019-4EDC-8A0C-159ACFCB9FCF}" type="pres">
      <dgm:prSet presAssocID="{BA9DBD8F-F8BE-4058-BB81-95EB776C2BDA}" presName="theList" presStyleCnt="0"/>
      <dgm:spPr/>
    </dgm:pt>
    <dgm:pt modelId="{79EDAFDD-857A-4633-824E-8A02A0B94A54}" type="pres">
      <dgm:prSet presAssocID="{A3630D69-A221-4801-9AE8-1A7CEF62FB67}" presName="aNode" presStyleLbl="fgAcc1" presStyleIdx="0" presStyleCnt="1">
        <dgm:presLayoutVars>
          <dgm:bulletEnabled val="1"/>
        </dgm:presLayoutVars>
      </dgm:prSet>
      <dgm:spPr/>
      <dgm:t>
        <a:bodyPr/>
        <a:lstStyle/>
        <a:p>
          <a:endParaRPr lang="tr-TR"/>
        </a:p>
      </dgm:t>
    </dgm:pt>
    <dgm:pt modelId="{B2292943-395B-4D46-8541-6CBC2D498D46}" type="pres">
      <dgm:prSet presAssocID="{A3630D69-A221-4801-9AE8-1A7CEF62FB67}" presName="aSpace" presStyleCnt="0"/>
      <dgm:spPr/>
    </dgm:pt>
  </dgm:ptLst>
  <dgm:cxnLst>
    <dgm:cxn modelId="{5B454149-1E6B-4016-88D6-BEA1DCB0B256}" type="presOf" srcId="{BA9DBD8F-F8BE-4058-BB81-95EB776C2BDA}" destId="{77EE3EDB-6FB2-45D9-970D-5F68A77D39AB}" srcOrd="0" destOrd="0" presId="urn:microsoft.com/office/officeart/2005/8/layout/pyramid2"/>
    <dgm:cxn modelId="{E39BDDC0-69C7-4C58-A656-862AC2D8D3AB}" srcId="{BA9DBD8F-F8BE-4058-BB81-95EB776C2BDA}" destId="{A3630D69-A221-4801-9AE8-1A7CEF62FB67}" srcOrd="0" destOrd="0" parTransId="{F9826515-479E-4536-B828-EAB8E6143736}" sibTransId="{688C2F20-C898-4534-B7DC-5E4E76E400CF}"/>
    <dgm:cxn modelId="{4BBD3903-DCDA-4AB2-B025-CDE002E479AB}" type="presOf" srcId="{A3630D69-A221-4801-9AE8-1A7CEF62FB67}" destId="{79EDAFDD-857A-4633-824E-8A02A0B94A54}" srcOrd="0" destOrd="0" presId="urn:microsoft.com/office/officeart/2005/8/layout/pyramid2"/>
    <dgm:cxn modelId="{9F6A531E-FBEE-440D-8C34-9817C3910E1B}" type="presParOf" srcId="{77EE3EDB-6FB2-45D9-970D-5F68A77D39AB}" destId="{64DE85AC-6CA1-4D10-9127-57E59DF9DC36}" srcOrd="0" destOrd="0" presId="urn:microsoft.com/office/officeart/2005/8/layout/pyramid2"/>
    <dgm:cxn modelId="{16CF0FD2-6034-47B8-BA7E-A841D83A641C}" type="presParOf" srcId="{77EE3EDB-6FB2-45D9-970D-5F68A77D39AB}" destId="{5AA5A660-E019-4EDC-8A0C-159ACFCB9FCF}" srcOrd="1" destOrd="0" presId="urn:microsoft.com/office/officeart/2005/8/layout/pyramid2"/>
    <dgm:cxn modelId="{E6819455-F336-47C9-AD68-7DC3FFA5C507}" type="presParOf" srcId="{5AA5A660-E019-4EDC-8A0C-159ACFCB9FCF}" destId="{79EDAFDD-857A-4633-824E-8A02A0B94A54}" srcOrd="0" destOrd="0" presId="urn:microsoft.com/office/officeart/2005/8/layout/pyramid2"/>
    <dgm:cxn modelId="{C00E0FDB-FDB8-4679-B005-8E3F5A52D119}" type="presParOf" srcId="{5AA5A660-E019-4EDC-8A0C-159ACFCB9FCF}" destId="{B2292943-395B-4D46-8541-6CBC2D498D46}"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1E4622-E707-4390-B3B6-9A84EE524AF2}" type="doc">
      <dgm:prSet loTypeId="urn:microsoft.com/office/officeart/2005/8/layout/pyramid2" loCatId="list" qsTypeId="urn:microsoft.com/office/officeart/2005/8/quickstyle/simple1" qsCatId="simple" csTypeId="urn:microsoft.com/office/officeart/2005/8/colors/colorful2" csCatId="colorful" phldr="1"/>
      <dgm:spPr/>
    </dgm:pt>
    <dgm:pt modelId="{D091496A-62A0-435B-8876-FB42573308F6}">
      <dgm:prSet phldrT="[Metin]"/>
      <dgm:spPr/>
      <dgm:t>
        <a:bodyPr/>
        <a:lstStyle/>
        <a:p>
          <a:r>
            <a:rPr lang="tr-TR" b="1" smtClean="0"/>
            <a:t>Cumhurbaşkanı seçimi için ilçe seçim kurullarına itirazın son süresi 25 Haziran 2018 Pazartesi günü saat 17.00'e kadardır. </a:t>
          </a:r>
          <a:endParaRPr lang="tr-TR"/>
        </a:p>
      </dgm:t>
    </dgm:pt>
    <dgm:pt modelId="{67D7931E-A6D5-46BC-B8C7-B0F0732D77EA}" type="parTrans" cxnId="{2C7A3153-D19D-4F52-8C3C-6DA2B06DDD2F}">
      <dgm:prSet/>
      <dgm:spPr/>
      <dgm:t>
        <a:bodyPr/>
        <a:lstStyle/>
        <a:p>
          <a:endParaRPr lang="tr-TR"/>
        </a:p>
      </dgm:t>
    </dgm:pt>
    <dgm:pt modelId="{A4DCD65C-8779-4344-AE3A-255C0AB8E636}" type="sibTrans" cxnId="{2C7A3153-D19D-4F52-8C3C-6DA2B06DDD2F}">
      <dgm:prSet/>
      <dgm:spPr/>
      <dgm:t>
        <a:bodyPr/>
        <a:lstStyle/>
        <a:p>
          <a:endParaRPr lang="tr-TR"/>
        </a:p>
      </dgm:t>
    </dgm:pt>
    <dgm:pt modelId="{8A8CECDA-8617-42D1-9E84-5B9ABE3F1DFE}">
      <dgm:prSet/>
      <dgm:spPr/>
      <dgm:t>
        <a:bodyPr/>
        <a:lstStyle/>
        <a:p>
          <a:r>
            <a:rPr lang="tr-TR" b="1" smtClean="0"/>
            <a:t>Milletvekili seçimleri için ilçe seçim kurullarına itirazın son süresi ise 26 Haziran 2018 Salı günü saat 15.00'e kadardır (135/54).  </a:t>
          </a:r>
          <a:endParaRPr lang="tr-TR"/>
        </a:p>
      </dgm:t>
    </dgm:pt>
    <dgm:pt modelId="{86803811-3E8C-49D6-9450-CBFC1291CEB4}" type="parTrans" cxnId="{15ED28BD-99E7-47DB-941C-ED4BE0655D98}">
      <dgm:prSet/>
      <dgm:spPr/>
      <dgm:t>
        <a:bodyPr/>
        <a:lstStyle/>
        <a:p>
          <a:endParaRPr lang="tr-TR"/>
        </a:p>
      </dgm:t>
    </dgm:pt>
    <dgm:pt modelId="{965BD92A-7F34-4EC1-AAB8-DA5F62B42291}" type="sibTrans" cxnId="{15ED28BD-99E7-47DB-941C-ED4BE0655D98}">
      <dgm:prSet/>
      <dgm:spPr/>
      <dgm:t>
        <a:bodyPr/>
        <a:lstStyle/>
        <a:p>
          <a:endParaRPr lang="tr-TR"/>
        </a:p>
      </dgm:t>
    </dgm:pt>
    <dgm:pt modelId="{3A47E695-4506-4140-ABC6-C6D1D2386D9C}" type="pres">
      <dgm:prSet presAssocID="{051E4622-E707-4390-B3B6-9A84EE524AF2}" presName="compositeShape" presStyleCnt="0">
        <dgm:presLayoutVars>
          <dgm:dir/>
          <dgm:resizeHandles/>
        </dgm:presLayoutVars>
      </dgm:prSet>
      <dgm:spPr/>
    </dgm:pt>
    <dgm:pt modelId="{34432AC2-FFD2-43B2-A6A6-AB2B7C968E04}" type="pres">
      <dgm:prSet presAssocID="{051E4622-E707-4390-B3B6-9A84EE524AF2}" presName="pyramid" presStyleLbl="node1" presStyleIdx="0" presStyleCnt="1"/>
      <dgm:spPr/>
    </dgm:pt>
    <dgm:pt modelId="{FD1A8DEF-0D94-4C58-925E-C11573BC29FB}" type="pres">
      <dgm:prSet presAssocID="{051E4622-E707-4390-B3B6-9A84EE524AF2}" presName="theList" presStyleCnt="0"/>
      <dgm:spPr/>
    </dgm:pt>
    <dgm:pt modelId="{F6B61346-DFBA-48D3-B820-9830032B7E53}" type="pres">
      <dgm:prSet presAssocID="{D091496A-62A0-435B-8876-FB42573308F6}" presName="aNode" presStyleLbl="fgAcc1" presStyleIdx="0" presStyleCnt="2">
        <dgm:presLayoutVars>
          <dgm:bulletEnabled val="1"/>
        </dgm:presLayoutVars>
      </dgm:prSet>
      <dgm:spPr/>
      <dgm:t>
        <a:bodyPr/>
        <a:lstStyle/>
        <a:p>
          <a:endParaRPr lang="tr-TR"/>
        </a:p>
      </dgm:t>
    </dgm:pt>
    <dgm:pt modelId="{77AD196F-D8CF-43FF-B8D1-69B107C39E0F}" type="pres">
      <dgm:prSet presAssocID="{D091496A-62A0-435B-8876-FB42573308F6}" presName="aSpace" presStyleCnt="0"/>
      <dgm:spPr/>
    </dgm:pt>
    <dgm:pt modelId="{52B5DD4B-E063-4195-A0FA-11BE373C4656}" type="pres">
      <dgm:prSet presAssocID="{8A8CECDA-8617-42D1-9E84-5B9ABE3F1DFE}" presName="aNode" presStyleLbl="fgAcc1" presStyleIdx="1" presStyleCnt="2">
        <dgm:presLayoutVars>
          <dgm:bulletEnabled val="1"/>
        </dgm:presLayoutVars>
      </dgm:prSet>
      <dgm:spPr/>
      <dgm:t>
        <a:bodyPr/>
        <a:lstStyle/>
        <a:p>
          <a:endParaRPr lang="tr-TR"/>
        </a:p>
      </dgm:t>
    </dgm:pt>
    <dgm:pt modelId="{74F5B915-E587-4E0C-A7EA-B4AD32C63196}" type="pres">
      <dgm:prSet presAssocID="{8A8CECDA-8617-42D1-9E84-5B9ABE3F1DFE}" presName="aSpace" presStyleCnt="0"/>
      <dgm:spPr/>
    </dgm:pt>
  </dgm:ptLst>
  <dgm:cxnLst>
    <dgm:cxn modelId="{EFDB830B-24B1-4C99-9816-74F9E4343131}" type="presOf" srcId="{8A8CECDA-8617-42D1-9E84-5B9ABE3F1DFE}" destId="{52B5DD4B-E063-4195-A0FA-11BE373C4656}" srcOrd="0" destOrd="0" presId="urn:microsoft.com/office/officeart/2005/8/layout/pyramid2"/>
    <dgm:cxn modelId="{15ED28BD-99E7-47DB-941C-ED4BE0655D98}" srcId="{051E4622-E707-4390-B3B6-9A84EE524AF2}" destId="{8A8CECDA-8617-42D1-9E84-5B9ABE3F1DFE}" srcOrd="1" destOrd="0" parTransId="{86803811-3E8C-49D6-9450-CBFC1291CEB4}" sibTransId="{965BD92A-7F34-4EC1-AAB8-DA5F62B42291}"/>
    <dgm:cxn modelId="{EBC2F4F5-3685-4BFB-806E-D6ABF262ACD6}" type="presOf" srcId="{051E4622-E707-4390-B3B6-9A84EE524AF2}" destId="{3A47E695-4506-4140-ABC6-C6D1D2386D9C}" srcOrd="0" destOrd="0" presId="urn:microsoft.com/office/officeart/2005/8/layout/pyramid2"/>
    <dgm:cxn modelId="{BBE36BBF-C259-44B4-9C77-5426E8482945}" type="presOf" srcId="{D091496A-62A0-435B-8876-FB42573308F6}" destId="{F6B61346-DFBA-48D3-B820-9830032B7E53}" srcOrd="0" destOrd="0" presId="urn:microsoft.com/office/officeart/2005/8/layout/pyramid2"/>
    <dgm:cxn modelId="{2C7A3153-D19D-4F52-8C3C-6DA2B06DDD2F}" srcId="{051E4622-E707-4390-B3B6-9A84EE524AF2}" destId="{D091496A-62A0-435B-8876-FB42573308F6}" srcOrd="0" destOrd="0" parTransId="{67D7931E-A6D5-46BC-B8C7-B0F0732D77EA}" sibTransId="{A4DCD65C-8779-4344-AE3A-255C0AB8E636}"/>
    <dgm:cxn modelId="{18EF4B77-45CA-408B-84E0-7B5BAEE6C01B}" type="presParOf" srcId="{3A47E695-4506-4140-ABC6-C6D1D2386D9C}" destId="{34432AC2-FFD2-43B2-A6A6-AB2B7C968E04}" srcOrd="0" destOrd="0" presId="urn:microsoft.com/office/officeart/2005/8/layout/pyramid2"/>
    <dgm:cxn modelId="{1E8E9224-D3E6-4B59-8394-C17DCB101923}" type="presParOf" srcId="{3A47E695-4506-4140-ABC6-C6D1D2386D9C}" destId="{FD1A8DEF-0D94-4C58-925E-C11573BC29FB}" srcOrd="1" destOrd="0" presId="urn:microsoft.com/office/officeart/2005/8/layout/pyramid2"/>
    <dgm:cxn modelId="{BA57C2F6-5A66-4EB0-8A27-863A56071DD1}" type="presParOf" srcId="{FD1A8DEF-0D94-4C58-925E-C11573BC29FB}" destId="{F6B61346-DFBA-48D3-B820-9830032B7E53}" srcOrd="0" destOrd="0" presId="urn:microsoft.com/office/officeart/2005/8/layout/pyramid2"/>
    <dgm:cxn modelId="{7E661A78-4935-4E31-9A68-31B03988922A}" type="presParOf" srcId="{FD1A8DEF-0D94-4C58-925E-C11573BC29FB}" destId="{77AD196F-D8CF-43FF-B8D1-69B107C39E0F}" srcOrd="1" destOrd="0" presId="urn:microsoft.com/office/officeart/2005/8/layout/pyramid2"/>
    <dgm:cxn modelId="{9DD30F04-5557-40FC-9B88-DADAFFBC47DD}" type="presParOf" srcId="{FD1A8DEF-0D94-4C58-925E-C11573BC29FB}" destId="{52B5DD4B-E063-4195-A0FA-11BE373C4656}" srcOrd="2" destOrd="0" presId="urn:microsoft.com/office/officeart/2005/8/layout/pyramid2"/>
    <dgm:cxn modelId="{B0FC9CD7-E6F8-4518-802E-2BD080E601A3}" type="presParOf" srcId="{FD1A8DEF-0D94-4C58-925E-C11573BC29FB}" destId="{74F5B915-E587-4E0C-A7EA-B4AD32C63196}"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CE80A-87EA-449A-BE98-0F43B1A55839}">
      <dsp:nvSpPr>
        <dsp:cNvPr id="0" name=""/>
        <dsp:cNvSpPr/>
      </dsp:nvSpPr>
      <dsp:spPr>
        <a:xfrm>
          <a:off x="761469" y="0"/>
          <a:ext cx="4609420" cy="4609420"/>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773468-6798-48AC-B492-B3A9B81EE317}">
      <dsp:nvSpPr>
        <dsp:cNvPr id="0" name=""/>
        <dsp:cNvSpPr/>
      </dsp:nvSpPr>
      <dsp:spPr>
        <a:xfrm>
          <a:off x="2521450" y="461392"/>
          <a:ext cx="4242300" cy="1638504"/>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Sandık kurulu başkanının göreve gelmemesi halinde, kamu görevlileri arasından belirlenen üye, bu üyenin de bulunmaması durumunda en yaşlı üye kurula başkanlık eder  (145/7).</a:t>
          </a:r>
          <a:endParaRPr lang="tr-TR" sz="1600" kern="1200" dirty="0"/>
        </a:p>
      </dsp:txBody>
      <dsp:txXfrm>
        <a:off x="2601435" y="541377"/>
        <a:ext cx="4082330" cy="1478534"/>
      </dsp:txXfrm>
    </dsp:sp>
    <dsp:sp modelId="{2776DB2A-4847-4E6E-863A-7C6518C173A9}">
      <dsp:nvSpPr>
        <dsp:cNvPr id="0" name=""/>
        <dsp:cNvSpPr/>
      </dsp:nvSpPr>
      <dsp:spPr>
        <a:xfrm>
          <a:off x="2446247" y="2304710"/>
          <a:ext cx="4392705" cy="1638504"/>
        </a:xfrm>
        <a:prstGeom prst="round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Sandık kurul üyeleri sayısı (başkan hariç) üçten aşağı düşerse bu konu tutanağa geçirilir ve eksiklikler, o seçim bölgesinde seçme yeterliliğine sahip, okur-yazar olanlar arasından başkanın seçeceği kimselerle tamamlanır (145/17).</a:t>
          </a:r>
          <a:endParaRPr lang="tr-TR" sz="1600" kern="1200" dirty="0"/>
        </a:p>
      </dsp:txBody>
      <dsp:txXfrm>
        <a:off x="2526232" y="2384695"/>
        <a:ext cx="4232735" cy="14785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AF8C1-55D3-4C89-A7F1-3519F046FB15}">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12AFF5-184C-45C1-88AD-A404E3831BFE}">
      <dsp:nvSpPr>
        <dsp:cNvPr id="0" name=""/>
        <dsp:cNvSpPr/>
      </dsp:nvSpPr>
      <dsp:spPr>
        <a:xfrm>
          <a:off x="411090" y="271871"/>
          <a:ext cx="10044785" cy="5440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40640" rIns="40640" bIns="40640" numCol="1" spcCol="1270" anchor="ctr" anchorCtr="0">
          <a:noAutofit/>
        </a:bodyPr>
        <a:lstStyle/>
        <a:p>
          <a:pPr lvl="0" algn="l" defTabSz="711200">
            <a:lnSpc>
              <a:spcPct val="90000"/>
            </a:lnSpc>
            <a:spcBef>
              <a:spcPct val="0"/>
            </a:spcBef>
            <a:spcAft>
              <a:spcPct val="35000"/>
            </a:spcAft>
          </a:pPr>
          <a:r>
            <a:rPr lang="tr-TR" sz="1600" kern="1200" dirty="0" smtClean="0"/>
            <a:t>a) Sandık çevresinde seçimin düzenle geçmesi için gereken tedbirleri almak ve oy verme işlerini yürütmek ve denetlemek,</a:t>
          </a:r>
          <a:endParaRPr lang="tr-TR" sz="1600" kern="1200" dirty="0"/>
        </a:p>
      </dsp:txBody>
      <dsp:txXfrm>
        <a:off x="411090" y="271871"/>
        <a:ext cx="10044785" cy="544091"/>
      </dsp:txXfrm>
    </dsp:sp>
    <dsp:sp modelId="{37DB912F-B813-437C-85A1-A6D6D0887164}">
      <dsp:nvSpPr>
        <dsp:cNvPr id="0" name=""/>
        <dsp:cNvSpPr/>
      </dsp:nvSpPr>
      <dsp:spPr>
        <a:xfrm>
          <a:off x="71032" y="203860"/>
          <a:ext cx="680114" cy="68011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EFA0E-3141-43E8-BF47-60602C13BF6B}">
      <dsp:nvSpPr>
        <dsp:cNvPr id="0" name=""/>
        <dsp:cNvSpPr/>
      </dsp:nvSpPr>
      <dsp:spPr>
        <a:xfrm>
          <a:off x="800969" y="1087747"/>
          <a:ext cx="9654905" cy="5440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40640" rIns="40640" bIns="40640" numCol="1" spcCol="1270" anchor="ctr" anchorCtr="0">
          <a:noAutofit/>
        </a:bodyPr>
        <a:lstStyle/>
        <a:p>
          <a:pPr lvl="0" algn="l" defTabSz="711200">
            <a:lnSpc>
              <a:spcPct val="90000"/>
            </a:lnSpc>
            <a:spcBef>
              <a:spcPct val="0"/>
            </a:spcBef>
            <a:spcAft>
              <a:spcPct val="35000"/>
            </a:spcAft>
          </a:pPr>
          <a:r>
            <a:rPr lang="tr-TR" sz="1600" kern="1200" dirty="0" smtClean="0"/>
            <a:t>b) Sandığın konulacağı yeri belirlemek, Sandıktan çıkan oy zarflarını açmadan saymak, oy kullanan seçmen sayısı ile birbirine uygunluğunu sağlayarak tutanağa geçirmek</a:t>
          </a:r>
          <a:endParaRPr lang="tr-TR" sz="1600" kern="1200" dirty="0"/>
        </a:p>
      </dsp:txBody>
      <dsp:txXfrm>
        <a:off x="800969" y="1087747"/>
        <a:ext cx="9654905" cy="544091"/>
      </dsp:txXfrm>
    </dsp:sp>
    <dsp:sp modelId="{FC99071F-BC47-4DAF-9D85-513E133646F6}">
      <dsp:nvSpPr>
        <dsp:cNvPr id="0" name=""/>
        <dsp:cNvSpPr/>
      </dsp:nvSpPr>
      <dsp:spPr>
        <a:xfrm>
          <a:off x="460912" y="1019736"/>
          <a:ext cx="680114" cy="68011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AF8CA3-7286-4B08-9652-3F41358AA6AD}">
      <dsp:nvSpPr>
        <dsp:cNvPr id="0" name=""/>
        <dsp:cNvSpPr/>
      </dsp:nvSpPr>
      <dsp:spPr>
        <a:xfrm>
          <a:off x="920631" y="1903623"/>
          <a:ext cx="9535243" cy="5440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40640" rIns="40640" bIns="40640" numCol="1" spcCol="1270" anchor="ctr" anchorCtr="0">
          <a:noAutofit/>
        </a:bodyPr>
        <a:lstStyle/>
        <a:p>
          <a:pPr lvl="0" algn="l" defTabSz="711200">
            <a:lnSpc>
              <a:spcPct val="90000"/>
            </a:lnSpc>
            <a:spcBef>
              <a:spcPct val="0"/>
            </a:spcBef>
            <a:spcAft>
              <a:spcPct val="35000"/>
            </a:spcAft>
          </a:pPr>
          <a:r>
            <a:rPr lang="tr-TR" sz="1600" kern="1200" dirty="0" smtClean="0"/>
            <a:t>c) Şikâyetleri incelemek ve karara bağlamak, kararları tutanak defterine geçirerek altını imzalamak, bu kararlardan itiraza uğrayanları seçim kuruluna göndermek, </a:t>
          </a:r>
          <a:endParaRPr lang="tr-TR" sz="1600" kern="1200" dirty="0"/>
        </a:p>
      </dsp:txBody>
      <dsp:txXfrm>
        <a:off x="920631" y="1903623"/>
        <a:ext cx="9535243" cy="544091"/>
      </dsp:txXfrm>
    </dsp:sp>
    <dsp:sp modelId="{4FF6F29B-6251-442E-8189-CD325E48988D}">
      <dsp:nvSpPr>
        <dsp:cNvPr id="0" name=""/>
        <dsp:cNvSpPr/>
      </dsp:nvSpPr>
      <dsp:spPr>
        <a:xfrm>
          <a:off x="580574" y="1835611"/>
          <a:ext cx="680114" cy="68011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3F6181-EF4B-45E1-A49E-D3B27AA397A3}">
      <dsp:nvSpPr>
        <dsp:cNvPr id="0" name=""/>
        <dsp:cNvSpPr/>
      </dsp:nvSpPr>
      <dsp:spPr>
        <a:xfrm>
          <a:off x="800969" y="2719499"/>
          <a:ext cx="9654905" cy="5440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40640" rIns="40640" bIns="40640" numCol="1" spcCol="1270" anchor="ctr" anchorCtr="0">
          <a:noAutofit/>
        </a:bodyPr>
        <a:lstStyle/>
        <a:p>
          <a:pPr lvl="0" algn="l" defTabSz="711200">
            <a:lnSpc>
              <a:spcPct val="90000"/>
            </a:lnSpc>
            <a:spcBef>
              <a:spcPct val="0"/>
            </a:spcBef>
            <a:spcAft>
              <a:spcPct val="35000"/>
            </a:spcAft>
          </a:pPr>
          <a:r>
            <a:rPr lang="tr-TR" sz="1600" kern="1200" dirty="0" smtClean="0"/>
            <a:t>d) Sandık kurulu tutanak defterindeki tutanakları ve gerekli diğer tutanakları düzenlemek ve altını imzalamak, </a:t>
          </a:r>
          <a:endParaRPr lang="tr-TR" sz="1600" kern="1200" dirty="0"/>
        </a:p>
      </dsp:txBody>
      <dsp:txXfrm>
        <a:off x="800969" y="2719499"/>
        <a:ext cx="9654905" cy="544091"/>
      </dsp:txXfrm>
    </dsp:sp>
    <dsp:sp modelId="{3A98144F-F491-404C-A8B0-CEE6CC3E0C95}">
      <dsp:nvSpPr>
        <dsp:cNvPr id="0" name=""/>
        <dsp:cNvSpPr/>
      </dsp:nvSpPr>
      <dsp:spPr>
        <a:xfrm>
          <a:off x="460912" y="2651487"/>
          <a:ext cx="680114" cy="68011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6FAA2C-ED58-46FD-93E1-832833170E1F}">
      <dsp:nvSpPr>
        <dsp:cNvPr id="0" name=""/>
        <dsp:cNvSpPr/>
      </dsp:nvSpPr>
      <dsp:spPr>
        <a:xfrm>
          <a:off x="411090" y="3535375"/>
          <a:ext cx="10044785" cy="5440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40640" rIns="40640" bIns="40640" numCol="1" spcCol="1270" anchor="ctr" anchorCtr="0">
          <a:noAutofit/>
        </a:bodyPr>
        <a:lstStyle/>
        <a:p>
          <a:pPr lvl="0" algn="l" defTabSz="711200">
            <a:lnSpc>
              <a:spcPct val="90000"/>
            </a:lnSpc>
            <a:spcBef>
              <a:spcPct val="0"/>
            </a:spcBef>
            <a:spcAft>
              <a:spcPct val="35000"/>
            </a:spcAft>
          </a:pPr>
          <a:r>
            <a:rPr lang="tr-TR" sz="1600" kern="1200" dirty="0" smtClean="0"/>
            <a:t>e) Kullanılmayarak artan matbu evrakı, kullanılmayan zarflar ile oy pusulalarını  imzalı tutanakla, sandık kurulu başkanı ve ad çekme ile seçilecek en az iki üye tarafından seçim kuruluna teslimini sağlamak, </a:t>
          </a:r>
          <a:endParaRPr lang="tr-TR" sz="1600" kern="1200" dirty="0"/>
        </a:p>
      </dsp:txBody>
      <dsp:txXfrm>
        <a:off x="411090" y="3535375"/>
        <a:ext cx="10044785" cy="544091"/>
      </dsp:txXfrm>
    </dsp:sp>
    <dsp:sp modelId="{E88E8F7F-1A8D-4A9C-8B3B-4FFC817F4A0E}">
      <dsp:nvSpPr>
        <dsp:cNvPr id="0" name=""/>
        <dsp:cNvSpPr/>
      </dsp:nvSpPr>
      <dsp:spPr>
        <a:xfrm>
          <a:off x="71032" y="3467363"/>
          <a:ext cx="680114" cy="68011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E85AC-6CA1-4D10-9127-57E59DF9DC36}">
      <dsp:nvSpPr>
        <dsp:cNvPr id="0" name=""/>
        <dsp:cNvSpPr/>
      </dsp:nvSpPr>
      <dsp:spPr>
        <a:xfrm>
          <a:off x="2755780" y="0"/>
          <a:ext cx="4351338" cy="4351338"/>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EDAFDD-857A-4633-824E-8A02A0B94A54}">
      <dsp:nvSpPr>
        <dsp:cNvPr id="0" name=""/>
        <dsp:cNvSpPr/>
      </dsp:nvSpPr>
      <dsp:spPr>
        <a:xfrm>
          <a:off x="4931449" y="435558"/>
          <a:ext cx="2828369" cy="3093529"/>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tr-TR" sz="2200" kern="1200" dirty="0" smtClean="0"/>
            <a:t>Sandık kurulu başkan veya üyeleri, oy verme sırasında seçmenlere yardım etmek amacıyla kapalı oy verme yerine giremez (147/25).</a:t>
          </a:r>
          <a:endParaRPr lang="tr-TR" sz="2200" kern="1200" dirty="0"/>
        </a:p>
      </dsp:txBody>
      <dsp:txXfrm>
        <a:off x="5069519" y="573628"/>
        <a:ext cx="2552229" cy="28173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32AC2-FFD2-43B2-A6A6-AB2B7C968E04}">
      <dsp:nvSpPr>
        <dsp:cNvPr id="0" name=""/>
        <dsp:cNvSpPr/>
      </dsp:nvSpPr>
      <dsp:spPr>
        <a:xfrm>
          <a:off x="113817" y="0"/>
          <a:ext cx="4351338" cy="4351338"/>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B61346-DFBA-48D3-B820-9830032B7E53}">
      <dsp:nvSpPr>
        <dsp:cNvPr id="0" name=""/>
        <dsp:cNvSpPr/>
      </dsp:nvSpPr>
      <dsp:spPr>
        <a:xfrm>
          <a:off x="2289486" y="435558"/>
          <a:ext cx="2828369" cy="1546764"/>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b="1" kern="1200" smtClean="0"/>
            <a:t>Cumhurbaşkanı seçimi için ilçe seçim kurullarına itirazın son süresi 25 Haziran 2018 Pazartesi günü saat 17.00'e kadardır. </a:t>
          </a:r>
          <a:endParaRPr lang="tr-TR" sz="1700" kern="1200"/>
        </a:p>
      </dsp:txBody>
      <dsp:txXfrm>
        <a:off x="2364993" y="511065"/>
        <a:ext cx="2677355" cy="1395750"/>
      </dsp:txXfrm>
    </dsp:sp>
    <dsp:sp modelId="{52B5DD4B-E063-4195-A0FA-11BE373C4656}">
      <dsp:nvSpPr>
        <dsp:cNvPr id="0" name=""/>
        <dsp:cNvSpPr/>
      </dsp:nvSpPr>
      <dsp:spPr>
        <a:xfrm>
          <a:off x="2289486" y="2175669"/>
          <a:ext cx="2828369" cy="1546764"/>
        </a:xfrm>
        <a:prstGeom prst="round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b="1" kern="1200" smtClean="0"/>
            <a:t>Milletvekili seçimleri için ilçe seçim kurullarına itirazın son süresi ise 26 Haziran 2018 Salı günü saat 15.00'e kadardır (135/54).  </a:t>
          </a:r>
          <a:endParaRPr lang="tr-TR" sz="1700" kern="1200"/>
        </a:p>
      </dsp:txBody>
      <dsp:txXfrm>
        <a:off x="2364993" y="2251176"/>
        <a:ext cx="2677355" cy="139575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t>24.05.2018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446415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t>24.05.2018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1563282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6D49417-E611-4B24-AE72-40EF96760EBC}" type="datetimeFigureOut">
              <a:rPr lang="tr-TR" smtClean="0"/>
              <a:t>24.05.2018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1863253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6D49417-E611-4B24-AE72-40EF96760EBC}" type="datetimeFigureOut">
              <a:rPr lang="tr-TR" smtClean="0"/>
              <a:t>24.05.2018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493678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6D49417-E611-4B24-AE72-40EF96760EBC}" type="datetimeFigureOut">
              <a:rPr lang="tr-TR" smtClean="0"/>
              <a:t>24.05.2018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1532176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6D49417-E611-4B24-AE72-40EF96760EBC}" type="datetimeFigureOut">
              <a:rPr lang="tr-TR" smtClean="0"/>
              <a:t>24.05.2018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289609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6D49417-E611-4B24-AE72-40EF96760EBC}" type="datetimeFigureOut">
              <a:rPr lang="tr-TR" smtClean="0"/>
              <a:t>24.05.2018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181415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t>24.05.2018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3201763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t>24.05.2018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300248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t>24.05.2018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81302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t>24.05.2018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67CB48-C56F-42C6-8271-68338AD06737}" type="slidenum">
              <a:rPr lang="tr-TR" smtClean="0"/>
              <a:t>‹#›</a:t>
            </a:fld>
            <a:endParaRPr lang="tr-TR"/>
          </a:p>
        </p:txBody>
      </p:sp>
    </p:spTree>
    <p:extLst>
      <p:ext uri="{BB962C8B-B14F-4D97-AF65-F5344CB8AC3E}">
        <p14:creationId xmlns:p14="http://schemas.microsoft.com/office/powerpoint/2010/main" val="78454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49417-E611-4B24-AE72-40EF96760EBC}" type="datetimeFigureOut">
              <a:rPr lang="tr-TR" smtClean="0"/>
              <a:t>24.05.2018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7CB48-C56F-42C6-8271-68338AD06737}" type="slidenum">
              <a:rPr lang="tr-TR" smtClean="0"/>
              <a:t>‹#›</a:t>
            </a:fld>
            <a:endParaRPr lang="tr-TR"/>
          </a:p>
        </p:txBody>
      </p:sp>
    </p:spTree>
    <p:extLst>
      <p:ext uri="{BB962C8B-B14F-4D97-AF65-F5344CB8AC3E}">
        <p14:creationId xmlns:p14="http://schemas.microsoft.com/office/powerpoint/2010/main" val="2521498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2999150" y="2492935"/>
            <a:ext cx="6420122" cy="4283013"/>
          </a:xfrm>
          <a:prstGeom prst="rect">
            <a:avLst/>
          </a:prstGeom>
        </p:spPr>
      </p:pic>
      <p:sp>
        <p:nvSpPr>
          <p:cNvPr id="2" name="Unvan 1"/>
          <p:cNvSpPr>
            <a:spLocks noGrp="1"/>
          </p:cNvSpPr>
          <p:nvPr>
            <p:ph type="ctrTitle"/>
          </p:nvPr>
        </p:nvSpPr>
        <p:spPr>
          <a:xfrm>
            <a:off x="653142" y="251866"/>
            <a:ext cx="11112138" cy="1742397"/>
          </a:xfrm>
        </p:spPr>
        <p:txBody>
          <a:bodyPr>
            <a:normAutofit/>
          </a:bodyPr>
          <a:lstStyle/>
          <a:p>
            <a:r>
              <a:rPr lang="tr-TR" sz="4000" b="1" dirty="0"/>
              <a:t>GÜMRÜK </a:t>
            </a:r>
            <a:r>
              <a:rPr lang="tr-TR" sz="4000" b="1" dirty="0" smtClean="0"/>
              <a:t>KAPILARINA KURULACAK </a:t>
            </a:r>
            <a:br>
              <a:rPr lang="tr-TR" sz="4000" b="1" dirty="0" smtClean="0"/>
            </a:br>
            <a:r>
              <a:rPr lang="tr-TR" sz="4000" b="1" dirty="0" smtClean="0"/>
              <a:t>SANDIKLARDA GÖREV </a:t>
            </a:r>
            <a:r>
              <a:rPr lang="tr-TR" sz="4000" b="1" dirty="0" smtClean="0"/>
              <a:t>ALACAK SANDIK KURULU ÜYESİ ve MÜŞAHİT EĞİTİM SUNUMU</a:t>
            </a:r>
            <a:endParaRPr lang="tr-TR" sz="4000" b="1" dirty="0"/>
          </a:p>
        </p:txBody>
      </p:sp>
    </p:spTree>
    <p:extLst>
      <p:ext uri="{BB962C8B-B14F-4D97-AF65-F5344CB8AC3E}">
        <p14:creationId xmlns:p14="http://schemas.microsoft.com/office/powerpoint/2010/main" val="3129458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Başlarken</a:t>
            </a:r>
            <a:endParaRPr lang="tr-TR" dirty="0"/>
          </a:p>
        </p:txBody>
      </p:sp>
      <p:sp>
        <p:nvSpPr>
          <p:cNvPr id="3" name="İçerik Yer Tutucusu 2"/>
          <p:cNvSpPr>
            <a:spLocks noGrp="1"/>
          </p:cNvSpPr>
          <p:nvPr>
            <p:ph idx="1"/>
          </p:nvPr>
        </p:nvSpPr>
        <p:spPr/>
        <p:txBody>
          <a:bodyPr/>
          <a:lstStyle/>
          <a:p>
            <a:pPr>
              <a:lnSpc>
                <a:spcPct val="107000"/>
              </a:lnSpc>
              <a:spcAft>
                <a:spcPts val="800"/>
              </a:spcAft>
            </a:pPr>
            <a:r>
              <a:rPr lang="tr-TR" dirty="0" smtClean="0"/>
              <a:t>Bu sunum Yüksek Seçim Kurulunun 145 sayılı  </a:t>
            </a:r>
            <a:r>
              <a:rPr lang="tr-TR" i="1" dirty="0" smtClean="0"/>
              <a:t>‘</a:t>
            </a:r>
            <a:r>
              <a:rPr lang="tr-TR" i="1" dirty="0" smtClean="0">
                <a:effectLst/>
                <a:latin typeface="Calibri" panose="020F0502020204030204" pitchFamily="34" charset="0"/>
                <a:ea typeface="Calibri" panose="020F0502020204030204" pitchFamily="34" charset="0"/>
                <a:cs typeface="Times New Roman" panose="02020603050405020304" pitchFamily="18" charset="0"/>
              </a:rPr>
              <a:t>Gümrük Kapılarında Görev Yapacak Geçici Gümrük Kapısı Seçim Kurulları ve Sandık Kurullarının Görev ve Yetkileri ile Gümrük Kapılarındaki Oy Verme İşlemleri’ </a:t>
            </a:r>
            <a:r>
              <a:rPr lang="tr-TR" dirty="0" smtClean="0">
                <a:effectLst/>
                <a:latin typeface="Calibri" panose="020F0502020204030204" pitchFamily="34" charset="0"/>
                <a:ea typeface="Calibri" panose="020F0502020204030204" pitchFamily="34" charset="0"/>
                <a:cs typeface="Times New Roman" panose="02020603050405020304" pitchFamily="18" charset="0"/>
              </a:rPr>
              <a:t>başlıklı genelgesi esas alınarak hazırlanmıştır. </a:t>
            </a:r>
          </a:p>
          <a:p>
            <a:pPr>
              <a:lnSpc>
                <a:spcPct val="107000"/>
              </a:lnSpc>
              <a:spcAft>
                <a:spcPts val="800"/>
              </a:spcAft>
            </a:pPr>
            <a:r>
              <a:rPr lang="tr-TR" dirty="0" smtClean="0">
                <a:latin typeface="Calibri" panose="020F0502020204030204" pitchFamily="34" charset="0"/>
                <a:ea typeface="Calibri" panose="020F0502020204030204" pitchFamily="34" charset="0"/>
                <a:cs typeface="Times New Roman" panose="02020603050405020304" pitchFamily="18" charset="0"/>
              </a:rPr>
              <a:t>145 sayılı Genelge tüm Gümrük Kapısı Sandık Kurullarında bulunmaktadır. Herhangi bir sorunla karşılaştığınızda, şikayet ve itiraz hakkınızı kullanmak istediğinizde sandık kurulu başkanında genelgenin ilgili maddesini incelemesini talep ediniz. </a:t>
            </a:r>
            <a:endParaRPr lang="tr-TR"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864435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latin typeface="Calibri" panose="020F0502020204030204" pitchFamily="34" charset="0"/>
                <a:ea typeface="Calibri" panose="020F0502020204030204" pitchFamily="34" charset="0"/>
                <a:cs typeface="Times New Roman" panose="02020603050405020304" pitchFamily="18" charset="0"/>
              </a:rPr>
              <a:t>Oylamanın başlayacağı gün ve oy verme süresi </a:t>
            </a:r>
            <a:endParaRPr lang="tr-TR" dirty="0"/>
          </a:p>
        </p:txBody>
      </p:sp>
      <p:sp>
        <p:nvSpPr>
          <p:cNvPr id="3" name="İçerik Yer Tutucusu 2"/>
          <p:cNvSpPr>
            <a:spLocks noGrp="1"/>
          </p:cNvSpPr>
          <p:nvPr>
            <p:ph idx="1"/>
          </p:nvPr>
        </p:nvSpPr>
        <p:spPr>
          <a:xfrm>
            <a:off x="838200" y="1825625"/>
            <a:ext cx="7330440" cy="4351338"/>
          </a:xfrm>
        </p:spPr>
        <p:txBody>
          <a:bodyPr>
            <a:normAutofit lnSpcReduction="10000"/>
          </a:bodyPr>
          <a:lstStyle/>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Gümrük kapılarında oy verme </a:t>
            </a:r>
            <a:r>
              <a:rPr lang="tr-TR" b="1" dirty="0" smtClean="0">
                <a:effectLst/>
                <a:latin typeface="Calibri" panose="020F0502020204030204" pitchFamily="34" charset="0"/>
                <a:ea typeface="Calibri" panose="020F0502020204030204" pitchFamily="34" charset="0"/>
                <a:cs typeface="Times New Roman" panose="02020603050405020304" pitchFamily="18" charset="0"/>
              </a:rPr>
              <a:t>7 Haziran 2018 Perşembe günü saat 08.00’de başlar </a:t>
            </a:r>
            <a:r>
              <a:rPr lang="tr-TR" dirty="0" smtClean="0">
                <a:effectLst/>
                <a:latin typeface="Calibri" panose="020F0502020204030204" pitchFamily="34" charset="0"/>
                <a:ea typeface="Calibri" panose="020F0502020204030204" pitchFamily="34" charset="0"/>
                <a:cs typeface="Times New Roman" panose="02020603050405020304" pitchFamily="18" charset="0"/>
              </a:rPr>
              <a:t>ve </a:t>
            </a:r>
            <a:r>
              <a:rPr lang="tr-TR" b="1" dirty="0" smtClean="0">
                <a:effectLst/>
                <a:latin typeface="Calibri" panose="020F0502020204030204" pitchFamily="34" charset="0"/>
                <a:ea typeface="Calibri" panose="020F0502020204030204" pitchFamily="34" charset="0"/>
                <a:cs typeface="Times New Roman" panose="02020603050405020304" pitchFamily="18" charset="0"/>
              </a:rPr>
              <a:t>24 Haziran 2018 Pazar günü saat 17.00’ye kadar</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smtClean="0">
                <a:latin typeface="Calibri" panose="020F0502020204030204" pitchFamily="34" charset="0"/>
                <a:ea typeface="Calibri" panose="020F0502020204030204" pitchFamily="34" charset="0"/>
                <a:cs typeface="Times New Roman" panose="02020603050405020304" pitchFamily="18" charset="0"/>
              </a:rPr>
              <a:t>sürer</a:t>
            </a:r>
            <a:r>
              <a:rPr lang="tr-TR" dirty="0" smtClean="0">
                <a:effectLst/>
                <a:latin typeface="Calibri" panose="020F0502020204030204" pitchFamily="34" charset="0"/>
                <a:ea typeface="Calibri" panose="020F0502020204030204" pitchFamily="34" charset="0"/>
                <a:cs typeface="Times New Roman" panose="02020603050405020304" pitchFamily="18" charset="0"/>
              </a:rPr>
              <a:t> (145/3). </a:t>
            </a:r>
          </a:p>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Cumhurbaşkanı seçiminin ikinci oylamaya kalması durumunda </a:t>
            </a:r>
            <a:r>
              <a:rPr lang="tr-TR" b="1" dirty="0" smtClean="0">
                <a:effectLst/>
                <a:latin typeface="Calibri" panose="020F0502020204030204" pitchFamily="34" charset="0"/>
                <a:ea typeface="Calibri" panose="020F0502020204030204" pitchFamily="34" charset="0"/>
                <a:cs typeface="Times New Roman" panose="02020603050405020304" pitchFamily="18" charset="0"/>
              </a:rPr>
              <a:t>30 Haziran 2018 Cumartesi günü saat 08.00’de başlar</a:t>
            </a:r>
            <a:r>
              <a:rPr lang="tr-TR" dirty="0" smtClean="0">
                <a:effectLst/>
                <a:latin typeface="Calibri" panose="020F0502020204030204" pitchFamily="34" charset="0"/>
                <a:ea typeface="Calibri" panose="020F0502020204030204" pitchFamily="34" charset="0"/>
                <a:cs typeface="Times New Roman" panose="02020603050405020304" pitchFamily="18" charset="0"/>
              </a:rPr>
              <a:t> ve </a:t>
            </a:r>
            <a:r>
              <a:rPr lang="tr-TR" b="1" dirty="0" smtClean="0">
                <a:effectLst/>
                <a:latin typeface="Calibri" panose="020F0502020204030204" pitchFamily="34" charset="0"/>
                <a:ea typeface="Calibri" panose="020F0502020204030204" pitchFamily="34" charset="0"/>
                <a:cs typeface="Times New Roman" panose="02020603050405020304" pitchFamily="18" charset="0"/>
              </a:rPr>
              <a:t>8 Temmuz 2018 Pazar günü saat 17.00’ye kadar</a:t>
            </a:r>
            <a:r>
              <a:rPr lang="tr-TR" dirty="0" smtClean="0">
                <a:effectLst/>
                <a:latin typeface="Calibri" panose="020F0502020204030204" pitchFamily="34" charset="0"/>
                <a:ea typeface="Calibri" panose="020F0502020204030204" pitchFamily="34" charset="0"/>
                <a:cs typeface="Times New Roman" panose="02020603050405020304" pitchFamily="18" charset="0"/>
              </a:rPr>
              <a:t> devam eder (145/3). </a:t>
            </a:r>
          </a:p>
          <a:p>
            <a:pPr marL="0" indent="0">
              <a:buNone/>
            </a:pPr>
            <a:endParaRPr lang="tr-TR" dirty="0"/>
          </a:p>
        </p:txBody>
      </p:sp>
      <p:pic>
        <p:nvPicPr>
          <p:cNvPr id="4" name="Resim 3"/>
          <p:cNvPicPr>
            <a:picLocks noChangeAspect="1"/>
          </p:cNvPicPr>
          <p:nvPr/>
        </p:nvPicPr>
        <p:blipFill>
          <a:blip r:embed="rId2"/>
          <a:stretch>
            <a:fillRect/>
          </a:stretch>
        </p:blipFill>
        <p:spPr>
          <a:xfrm>
            <a:off x="8168640" y="2098197"/>
            <a:ext cx="2890676" cy="2817792"/>
          </a:xfrm>
          <a:prstGeom prst="rect">
            <a:avLst/>
          </a:prstGeom>
        </p:spPr>
      </p:pic>
      <p:pic>
        <p:nvPicPr>
          <p:cNvPr id="5" name="Resim 4"/>
          <p:cNvPicPr>
            <a:picLocks noChangeAspect="1"/>
          </p:cNvPicPr>
          <p:nvPr/>
        </p:nvPicPr>
        <p:blipFill>
          <a:blip r:embed="rId3"/>
          <a:stretch>
            <a:fillRect/>
          </a:stretch>
        </p:blipFill>
        <p:spPr>
          <a:xfrm>
            <a:off x="9274819" y="3078272"/>
            <a:ext cx="678317" cy="857642"/>
          </a:xfrm>
          <a:prstGeom prst="rect">
            <a:avLst/>
          </a:prstGeom>
        </p:spPr>
      </p:pic>
    </p:spTree>
    <p:extLst>
      <p:ext uri="{BB962C8B-B14F-4D97-AF65-F5344CB8AC3E}">
        <p14:creationId xmlns:p14="http://schemas.microsoft.com/office/powerpoint/2010/main" val="2959324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Gümrük kapılarında kimler oy verebilir?</a:t>
            </a:r>
            <a:endParaRPr lang="tr-TR" b="1" dirty="0"/>
          </a:p>
        </p:txBody>
      </p:sp>
      <p:sp>
        <p:nvSpPr>
          <p:cNvPr id="3" name="İçerik Yer Tutucusu 2"/>
          <p:cNvSpPr>
            <a:spLocks noGrp="1"/>
          </p:cNvSpPr>
          <p:nvPr>
            <p:ph idx="1"/>
          </p:nvPr>
        </p:nvSpPr>
        <p:spPr>
          <a:xfrm>
            <a:off x="7236822" y="1584961"/>
            <a:ext cx="4711338" cy="4946688"/>
          </a:xfrm>
        </p:spPr>
        <p:txBody>
          <a:bodyPr>
            <a:normAutofit/>
          </a:bodyPr>
          <a:lstStyle/>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Gümrük kapılarında sadece Yurt Dışı Seçmen Kütüğüne kayıtlı seçmenler oy kullanabilirler (145/3). </a:t>
            </a:r>
            <a:r>
              <a:rPr lang="tr-TR" dirty="0"/>
              <a:t> </a:t>
            </a:r>
            <a:endParaRPr lang="tr-TR"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243840" y="1584961"/>
            <a:ext cx="6696891" cy="4946688"/>
          </a:xfrm>
          <a:prstGeom prst="rect">
            <a:avLst/>
          </a:prstGeom>
        </p:spPr>
      </p:pic>
    </p:spTree>
    <p:extLst>
      <p:ext uri="{BB962C8B-B14F-4D97-AF65-F5344CB8AC3E}">
        <p14:creationId xmlns:p14="http://schemas.microsoft.com/office/powerpoint/2010/main" val="203259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Gümrük Kapılarında Kurulacak Sandık Kurulları</a:t>
            </a:r>
            <a:endParaRPr lang="tr-TR" b="1" dirty="0"/>
          </a:p>
        </p:txBody>
      </p:sp>
      <p:sp>
        <p:nvSpPr>
          <p:cNvPr id="3" name="İçerik Yer Tutucusu 2"/>
          <p:cNvSpPr>
            <a:spLocks noGrp="1"/>
          </p:cNvSpPr>
          <p:nvPr>
            <p:ph idx="1"/>
          </p:nvPr>
        </p:nvSpPr>
        <p:spPr>
          <a:xfrm>
            <a:off x="838200" y="1825625"/>
            <a:ext cx="7286897" cy="4351338"/>
          </a:xfrm>
        </p:spPr>
        <p:txBody>
          <a:bodyPr>
            <a:normAutofit fontScale="92500" lnSpcReduction="10000"/>
          </a:bodyPr>
          <a:lstStyle/>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Gümrük kapılarında kurulacak sandık kurulları bir başkan ile dört asıl ve dört yedek üyeden oluşturulur (145/7). </a:t>
            </a:r>
          </a:p>
          <a:p>
            <a:pPr>
              <a:lnSpc>
                <a:spcPct val="107000"/>
              </a:lnSpc>
              <a:spcAft>
                <a:spcPts val="800"/>
              </a:spcAft>
            </a:pPr>
            <a:r>
              <a:rPr lang="tr-TR" dirty="0" smtClean="0">
                <a:latin typeface="Calibri" panose="020F0502020204030204" pitchFamily="34" charset="0"/>
                <a:ea typeface="Calibri" panose="020F0502020204030204" pitchFamily="34" charset="0"/>
                <a:cs typeface="Times New Roman" panose="02020603050405020304" pitchFamily="18" charset="0"/>
              </a:rPr>
              <a:t>Sandık kurulu başkanı ile bir üye o gümrük kapısının bulunduğu ilçede görev yapan kamu görevlileri/memurlar arasından kura ile belirlenir.</a:t>
            </a:r>
          </a:p>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Diğer üç üye ise o ilçede teşkilatı bulunan ve en son genel seçimlerde </a:t>
            </a:r>
            <a:r>
              <a:rPr lang="tr-TR" b="1" u="sng" dirty="0" smtClean="0">
                <a:effectLst/>
                <a:latin typeface="Calibri" panose="020F0502020204030204" pitchFamily="34" charset="0"/>
                <a:ea typeface="Calibri" panose="020F0502020204030204" pitchFamily="34" charset="0"/>
                <a:cs typeface="Times New Roman" panose="02020603050405020304" pitchFamily="18" charset="0"/>
              </a:rPr>
              <a:t>en fazla oy almış üç siyasi partinin </a:t>
            </a:r>
            <a:r>
              <a:rPr lang="tr-TR" dirty="0" smtClean="0">
                <a:effectLst/>
                <a:latin typeface="Calibri" panose="020F0502020204030204" pitchFamily="34" charset="0"/>
                <a:ea typeface="Calibri" panose="020F0502020204030204" pitchFamily="34" charset="0"/>
                <a:cs typeface="Times New Roman" panose="02020603050405020304" pitchFamily="18" charset="0"/>
              </a:rPr>
              <a:t>belirlediği kişilerden oluşur.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186057" y="1690687"/>
            <a:ext cx="3884567" cy="4596901"/>
          </a:xfrm>
          <a:prstGeom prst="rect">
            <a:avLst/>
          </a:prstGeom>
        </p:spPr>
      </p:pic>
    </p:spTree>
    <p:extLst>
      <p:ext uri="{BB962C8B-B14F-4D97-AF65-F5344CB8AC3E}">
        <p14:creationId xmlns:p14="http://schemas.microsoft.com/office/powerpoint/2010/main" val="3982685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Sandık kurulu başkanı ya da üyelerin göreve gelmemesi</a:t>
            </a:r>
            <a:r>
              <a:rPr lang="tr-TR" dirty="0"/>
              <a:t>!</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823639714"/>
              </p:ext>
            </p:extLst>
          </p:nvPr>
        </p:nvGraphicFramePr>
        <p:xfrm>
          <a:off x="1996440" y="1690688"/>
          <a:ext cx="7678783" cy="4609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9056915" y="4254136"/>
            <a:ext cx="3161211" cy="1477328"/>
          </a:xfrm>
          <a:prstGeom prst="rect">
            <a:avLst/>
          </a:prstGeom>
          <a:noFill/>
        </p:spPr>
        <p:txBody>
          <a:bodyPr wrap="square" rtlCol="0">
            <a:spAutoFit/>
          </a:bodyPr>
          <a:lstStyle/>
          <a:p>
            <a:r>
              <a:rPr lang="tr-TR" dirty="0" smtClean="0"/>
              <a:t>Müşahitlerimiz böylesi </a:t>
            </a:r>
            <a:r>
              <a:rPr lang="tr-TR" dirty="0" smtClean="0"/>
              <a:t>bir durum karşısında müşahitlerimiz sandık kurulu üyesi olmak istediğini sandık kurulu başkanına söylemelidir. </a:t>
            </a:r>
            <a:endParaRPr lang="tr-TR" dirty="0"/>
          </a:p>
        </p:txBody>
      </p:sp>
      <p:sp>
        <p:nvSpPr>
          <p:cNvPr id="7" name="Metin kutusu 6"/>
          <p:cNvSpPr txBox="1"/>
          <p:nvPr/>
        </p:nvSpPr>
        <p:spPr>
          <a:xfrm>
            <a:off x="187235" y="4254136"/>
            <a:ext cx="3161211" cy="1477328"/>
          </a:xfrm>
          <a:prstGeom prst="rect">
            <a:avLst/>
          </a:prstGeom>
          <a:noFill/>
        </p:spPr>
        <p:txBody>
          <a:bodyPr wrap="square" rtlCol="0">
            <a:spAutoFit/>
          </a:bodyPr>
          <a:lstStyle/>
          <a:p>
            <a:r>
              <a:rPr lang="tr-TR" dirty="0" smtClean="0"/>
              <a:t>Sandık kurulu üyelerimiz haklarını kaybetmemek için zamanında görevli oldukları sandıklarda hazır bulunmalıdırlar. </a:t>
            </a:r>
            <a:endParaRPr lang="tr-TR" dirty="0"/>
          </a:p>
        </p:txBody>
      </p:sp>
    </p:spTree>
    <p:extLst>
      <p:ext uri="{BB962C8B-B14F-4D97-AF65-F5344CB8AC3E}">
        <p14:creationId xmlns:p14="http://schemas.microsoft.com/office/powerpoint/2010/main" val="3002817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Gümrük kapılarında oy verme işlemleri 24 saat kesintisiz devam eder </a:t>
            </a:r>
            <a:endParaRPr lang="tr-TR" b="1" dirty="0"/>
          </a:p>
        </p:txBody>
      </p:sp>
      <p:sp>
        <p:nvSpPr>
          <p:cNvPr id="3" name="İçerik Yer Tutucusu 2"/>
          <p:cNvSpPr>
            <a:spLocks noGrp="1"/>
          </p:cNvSpPr>
          <p:nvPr>
            <p:ph idx="1"/>
          </p:nvPr>
        </p:nvSpPr>
        <p:spPr>
          <a:xfrm>
            <a:off x="838200" y="1825625"/>
            <a:ext cx="5971903" cy="4351338"/>
          </a:xfrm>
        </p:spPr>
        <p:txBody>
          <a:bodyPr>
            <a:normAutofit fontScale="92500" lnSpcReduction="10000"/>
          </a:bodyPr>
          <a:lstStyle/>
          <a:p>
            <a:r>
              <a:rPr lang="tr-TR" dirty="0" smtClean="0"/>
              <a:t>Gümrük </a:t>
            </a:r>
            <a:r>
              <a:rPr lang="tr-TR" dirty="0"/>
              <a:t>kapılarında oy verme </a:t>
            </a:r>
            <a:r>
              <a:rPr lang="tr-TR" dirty="0" smtClean="0"/>
              <a:t>işlemlerinin 24 </a:t>
            </a:r>
            <a:r>
              <a:rPr lang="tr-TR" dirty="0"/>
              <a:t>saati kesintisiz devam etmesi esastır. </a:t>
            </a:r>
            <a:endParaRPr lang="tr-TR" dirty="0" smtClean="0"/>
          </a:p>
          <a:p>
            <a:r>
              <a:rPr lang="tr-TR" dirty="0" smtClean="0"/>
              <a:t>Bir sandıkta 24 </a:t>
            </a:r>
            <a:r>
              <a:rPr lang="tr-TR" dirty="0"/>
              <a:t>saatlik bu sürede aynı kişilerden oluşan kurulun sürekli görev yapması mümkün bulunmadığından, </a:t>
            </a:r>
            <a:r>
              <a:rPr lang="tr-TR" dirty="0" smtClean="0"/>
              <a:t>8’er </a:t>
            </a:r>
            <a:r>
              <a:rPr lang="tr-TR" dirty="0"/>
              <a:t>saatlik </a:t>
            </a:r>
            <a:r>
              <a:rPr lang="tr-TR" dirty="0" smtClean="0"/>
              <a:t>görev yapan üç ayrı sandık kurulu görevlendirilir. Her kurulun kendisi için belirlenen saat aralığında görevlerini </a:t>
            </a:r>
            <a:r>
              <a:rPr lang="tr-TR" dirty="0"/>
              <a:t>yerine getirmeleri sağlanır(145/7</a:t>
            </a:r>
            <a:r>
              <a:rPr lang="tr-TR" dirty="0" smtClean="0"/>
              <a:t>).</a:t>
            </a:r>
          </a:p>
          <a:p>
            <a:r>
              <a:rPr lang="tr-TR" dirty="0" smtClean="0"/>
              <a:t>Bu nedenle her sandık için 3 müşahit görev almalıdır.</a:t>
            </a:r>
            <a:endParaRPr lang="tr-TR" dirty="0"/>
          </a:p>
          <a:p>
            <a:endParaRPr lang="tr-TR" dirty="0"/>
          </a:p>
        </p:txBody>
      </p:sp>
      <p:pic>
        <p:nvPicPr>
          <p:cNvPr id="5" name="Resim 4"/>
          <p:cNvPicPr>
            <a:picLocks noChangeAspect="1"/>
          </p:cNvPicPr>
          <p:nvPr/>
        </p:nvPicPr>
        <p:blipFill>
          <a:blip r:embed="rId2"/>
          <a:stretch>
            <a:fillRect/>
          </a:stretch>
        </p:blipFill>
        <p:spPr>
          <a:xfrm>
            <a:off x="7336368" y="1475323"/>
            <a:ext cx="4202489" cy="4302814"/>
          </a:xfrm>
          <a:prstGeom prst="rect">
            <a:avLst/>
          </a:prstGeom>
        </p:spPr>
      </p:pic>
    </p:spTree>
    <p:extLst>
      <p:ext uri="{BB962C8B-B14F-4D97-AF65-F5344CB8AC3E}">
        <p14:creationId xmlns:p14="http://schemas.microsoft.com/office/powerpoint/2010/main" val="2151584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Devir teslim</a:t>
            </a:r>
            <a:endParaRPr lang="tr-TR" b="1" dirty="0"/>
          </a:p>
        </p:txBody>
      </p:sp>
      <p:sp>
        <p:nvSpPr>
          <p:cNvPr id="3" name="İçerik Yer Tutucusu 2"/>
          <p:cNvSpPr>
            <a:spLocks noGrp="1"/>
          </p:cNvSpPr>
          <p:nvPr>
            <p:ph idx="1"/>
          </p:nvPr>
        </p:nvSpPr>
        <p:spPr>
          <a:xfrm>
            <a:off x="838200" y="1825625"/>
            <a:ext cx="5667103" cy="4351338"/>
          </a:xfrm>
        </p:spPr>
        <p:txBody>
          <a:bodyPr>
            <a:normAutofit fontScale="85000" lnSpcReduction="20000"/>
          </a:bodyPr>
          <a:lstStyle/>
          <a:p>
            <a:pPr marL="0" indent="0">
              <a:buNone/>
            </a:pPr>
            <a:r>
              <a:rPr lang="tr-TR" dirty="0"/>
              <a:t>Gümrük kapısında oy verme yerinde devamlı bulunması zorunlu olan; </a:t>
            </a:r>
            <a:endParaRPr lang="tr-TR" dirty="0" smtClean="0"/>
          </a:p>
          <a:p>
            <a:r>
              <a:rPr lang="tr-TR" dirty="0" smtClean="0"/>
              <a:t>oy </a:t>
            </a:r>
            <a:r>
              <a:rPr lang="tr-TR" dirty="0"/>
              <a:t>sandığı, </a:t>
            </a:r>
            <a:endParaRPr lang="tr-TR" dirty="0" smtClean="0"/>
          </a:p>
          <a:p>
            <a:r>
              <a:rPr lang="tr-TR" dirty="0" smtClean="0"/>
              <a:t>sandık </a:t>
            </a:r>
            <a:r>
              <a:rPr lang="tr-TR" dirty="0"/>
              <a:t>mührü, </a:t>
            </a:r>
            <a:endParaRPr lang="tr-TR" dirty="0" smtClean="0"/>
          </a:p>
          <a:p>
            <a:r>
              <a:rPr lang="tr-TR" dirty="0" smtClean="0"/>
              <a:t>“</a:t>
            </a:r>
            <a:r>
              <a:rPr lang="tr-TR" dirty="0"/>
              <a:t>TERCİH” veya “EVET” mührü</a:t>
            </a:r>
            <a:r>
              <a:rPr lang="tr-TR" dirty="0" smtClean="0"/>
              <a:t>,</a:t>
            </a:r>
          </a:p>
          <a:p>
            <a:r>
              <a:rPr lang="tr-TR" dirty="0" smtClean="0"/>
              <a:t> </a:t>
            </a:r>
            <a:r>
              <a:rPr lang="tr-TR" dirty="0"/>
              <a:t>kullanılmayan </a:t>
            </a:r>
            <a:r>
              <a:rPr lang="tr-TR" dirty="0" smtClean="0"/>
              <a:t>oy </a:t>
            </a:r>
            <a:r>
              <a:rPr lang="tr-TR" dirty="0"/>
              <a:t>pusulaları, oy zarfları, </a:t>
            </a:r>
            <a:endParaRPr lang="tr-TR" dirty="0" smtClean="0"/>
          </a:p>
          <a:p>
            <a:r>
              <a:rPr lang="tr-TR" dirty="0" smtClean="0"/>
              <a:t>basılı </a:t>
            </a:r>
            <a:r>
              <a:rPr lang="tr-TR" dirty="0"/>
              <a:t>cetvel ve tutanaklar, </a:t>
            </a:r>
            <a:endParaRPr lang="tr-TR" dirty="0" smtClean="0"/>
          </a:p>
          <a:p>
            <a:r>
              <a:rPr lang="tr-TR" dirty="0" smtClean="0"/>
              <a:t>tutanak </a:t>
            </a:r>
            <a:r>
              <a:rPr lang="tr-TR" dirty="0"/>
              <a:t>defterleri ve diğer oy verme araçları </a:t>
            </a:r>
            <a:endParaRPr lang="tr-TR" dirty="0" smtClean="0"/>
          </a:p>
          <a:p>
            <a:pPr marL="0" indent="0">
              <a:buNone/>
            </a:pPr>
            <a:r>
              <a:rPr lang="tr-TR" dirty="0" smtClean="0"/>
              <a:t>bir </a:t>
            </a:r>
            <a:r>
              <a:rPr lang="tr-TR" dirty="0"/>
              <a:t>öncekinden görevi devir alıp sürdürecek olan sandık kurullarınca birbirlerine devir ve teslim edilir (147/13</a:t>
            </a:r>
            <a:r>
              <a:rPr lang="tr-TR" dirty="0" smtClean="0"/>
              <a:t>).</a:t>
            </a:r>
            <a:endParaRPr lang="tr-TR" dirty="0"/>
          </a:p>
        </p:txBody>
      </p:sp>
      <p:pic>
        <p:nvPicPr>
          <p:cNvPr id="5" name="Resim 4"/>
          <p:cNvPicPr>
            <a:picLocks noChangeAspect="1"/>
          </p:cNvPicPr>
          <p:nvPr/>
        </p:nvPicPr>
        <p:blipFill>
          <a:blip r:embed="rId2"/>
          <a:stretch>
            <a:fillRect/>
          </a:stretch>
        </p:blipFill>
        <p:spPr>
          <a:xfrm>
            <a:off x="7421743" y="1593669"/>
            <a:ext cx="3869684" cy="3858532"/>
          </a:xfrm>
          <a:prstGeom prst="rect">
            <a:avLst/>
          </a:prstGeom>
        </p:spPr>
      </p:pic>
    </p:spTree>
    <p:extLst>
      <p:ext uri="{BB962C8B-B14F-4D97-AF65-F5344CB8AC3E}">
        <p14:creationId xmlns:p14="http://schemas.microsoft.com/office/powerpoint/2010/main" val="1707417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Sandık kurullarının görev ve yetkileri nelerdir?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2649452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4686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839788" y="435429"/>
            <a:ext cx="2504303" cy="592182"/>
          </a:xfrm>
        </p:spPr>
        <p:txBody>
          <a:bodyPr>
            <a:normAutofit fontScale="92500" lnSpcReduction="20000"/>
          </a:bodyPr>
          <a:lstStyle/>
          <a:p>
            <a:r>
              <a:rPr lang="tr-TR" dirty="0" smtClean="0"/>
              <a:t>Sandık Çevresi Nedir?</a:t>
            </a:r>
            <a:endParaRPr lang="tr-TR" dirty="0"/>
          </a:p>
        </p:txBody>
      </p:sp>
      <p:sp>
        <p:nvSpPr>
          <p:cNvPr id="4" name="İçerik Yer Tutucusu 3"/>
          <p:cNvSpPr>
            <a:spLocks noGrp="1"/>
          </p:cNvSpPr>
          <p:nvPr>
            <p:ph sz="half" idx="2"/>
          </p:nvPr>
        </p:nvSpPr>
        <p:spPr>
          <a:xfrm>
            <a:off x="839788" y="1097280"/>
            <a:ext cx="2504303" cy="5092383"/>
          </a:xfrm>
        </p:spPr>
        <p:txBody>
          <a:bodyPr/>
          <a:lstStyle/>
          <a:p>
            <a:r>
              <a:rPr lang="tr-TR" dirty="0" smtClean="0">
                <a:solidFill>
                  <a:srgbClr val="00B050"/>
                </a:solidFill>
              </a:rPr>
              <a:t>Sandık çevresi, oy sandığının konulduğu ve sandık kurulunun görev yaptığı sınıf, oda, bölüm veya bu amaçla oluşturulan yerdir (147/11).</a:t>
            </a:r>
            <a:endParaRPr lang="tr-TR" dirty="0">
              <a:solidFill>
                <a:srgbClr val="00B050"/>
              </a:solidFill>
            </a:endParaRPr>
          </a:p>
        </p:txBody>
      </p:sp>
      <p:sp>
        <p:nvSpPr>
          <p:cNvPr id="5" name="Metin Yer Tutucusu 4"/>
          <p:cNvSpPr>
            <a:spLocks noGrp="1"/>
          </p:cNvSpPr>
          <p:nvPr>
            <p:ph type="body" sz="quarter" idx="3"/>
          </p:nvPr>
        </p:nvSpPr>
        <p:spPr>
          <a:xfrm>
            <a:off x="3731917" y="252549"/>
            <a:ext cx="7758748" cy="505097"/>
          </a:xfrm>
        </p:spPr>
        <p:txBody>
          <a:bodyPr/>
          <a:lstStyle/>
          <a:p>
            <a:r>
              <a:rPr lang="tr-TR" dirty="0" smtClean="0"/>
              <a:t>Sandık çevresinde düzenin sağlanması ve yasaklar</a:t>
            </a:r>
            <a:endParaRPr lang="tr-TR" dirty="0"/>
          </a:p>
        </p:txBody>
      </p:sp>
      <p:sp>
        <p:nvSpPr>
          <p:cNvPr id="6" name="İçerik Yer Tutucusu 5"/>
          <p:cNvSpPr>
            <a:spLocks noGrp="1"/>
          </p:cNvSpPr>
          <p:nvPr>
            <p:ph sz="quarter" idx="4"/>
          </p:nvPr>
        </p:nvSpPr>
        <p:spPr>
          <a:xfrm>
            <a:off x="3483429" y="818606"/>
            <a:ext cx="8255725" cy="5730240"/>
          </a:xfrm>
        </p:spPr>
        <p:txBody>
          <a:bodyPr>
            <a:normAutofit fontScale="85000" lnSpcReduction="20000"/>
          </a:bodyPr>
          <a:lstStyle/>
          <a:p>
            <a:r>
              <a:rPr lang="tr-TR" dirty="0">
                <a:solidFill>
                  <a:srgbClr val="FF0000"/>
                </a:solidFill>
              </a:rPr>
              <a:t>Sandık çevresinde cebir, şiddet veya tehdit kullanarak sandık başı düzenini bozmaya kalkışanlar, sandık kurulu başkanı veya üyelerinden biri tarafından yapılan çağrı ya da seçmenlerin ihbarı üzerine gelen kolluk güçlerince derhal sandık çevresinden uzaklaştırılır ve gerekli yasal işlem yapılır. Seçmenlerce ihbar, o yer kolluk güçlerine şahsen yapılır. </a:t>
            </a:r>
            <a:r>
              <a:rPr lang="tr-TR" b="1" u="sng" dirty="0">
                <a:solidFill>
                  <a:srgbClr val="FF0000"/>
                </a:solidFill>
              </a:rPr>
              <a:t>Bu madde uyarınca sandık çevresine gelen kolluk güçleri, başkanın talebine veya kurulun kararına uymak zorunda olup, çağrı veya ihbar sebebi ortadan kalkınca sandık çevresinden ayrılır (147/12).</a:t>
            </a:r>
          </a:p>
          <a:p>
            <a:r>
              <a:rPr lang="tr-TR" dirty="0"/>
              <a:t>Seçimin güvenliğini sağlamakla görevli kolluk güçleri hariç, özel güvenlik görevlileri ve belediye zabıtaları gibi görevliler de dâhil olmak üzere resmî üniforma ve silah taşıyan kişiler, sandığın konulduğu bina, yapı ve bunların müştemilatına giremezler (147/12).</a:t>
            </a:r>
          </a:p>
          <a:p>
            <a:r>
              <a:rPr lang="tr-TR" dirty="0"/>
              <a:t>Sandığın konulduğu bina, yapı ve bunların müştemilatında hiç kimse, başkalarının görebileceği şekilde bir siyasi parti veya adaya ait rozet, amblem veya benzeri işaretler ya da propaganda amaçlı yayınlar taşıyamaz; yazılı, sözlü veya görüntülü propaganda yapamaz. Bu fıkra hükümlerine uymayan kişiler kolluk güçleri tarafından uzaklaştırılır (147/12</a:t>
            </a:r>
            <a:r>
              <a:rPr lang="tr-TR" dirty="0" smtClean="0"/>
              <a:t>).</a:t>
            </a:r>
            <a:endParaRPr lang="tr-TR" dirty="0"/>
          </a:p>
        </p:txBody>
      </p:sp>
    </p:spTree>
    <p:extLst>
      <p:ext uri="{BB962C8B-B14F-4D97-AF65-F5344CB8AC3E}">
        <p14:creationId xmlns:p14="http://schemas.microsoft.com/office/powerpoint/2010/main" val="1162175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latin typeface="Calibri" panose="020F0502020204030204" pitchFamily="34" charset="0"/>
                <a:ea typeface="Calibri" panose="020F0502020204030204" pitchFamily="34" charset="0"/>
                <a:cs typeface="Times New Roman" panose="02020603050405020304" pitchFamily="18" charset="0"/>
              </a:rPr>
              <a:t>Sandığın konulacağı yerin tespiti</a:t>
            </a:r>
            <a:endParaRPr lang="tr-TR" dirty="0"/>
          </a:p>
        </p:txBody>
      </p:sp>
      <p:sp>
        <p:nvSpPr>
          <p:cNvPr id="3" name="İçerik Yer Tutucusu 2"/>
          <p:cNvSpPr>
            <a:spLocks noGrp="1"/>
          </p:cNvSpPr>
          <p:nvPr>
            <p:ph idx="1"/>
          </p:nvPr>
        </p:nvSpPr>
        <p:spPr>
          <a:xfrm>
            <a:off x="838200" y="1532708"/>
            <a:ext cx="10430691" cy="2281645"/>
          </a:xfrm>
        </p:spPr>
        <p:txBody>
          <a:bodyPr>
            <a:normAutofit fontScale="55000" lnSpcReduction="20000"/>
          </a:bodyPr>
          <a:lstStyle/>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Sandığın konulacağı yeri, oy verme işinin düzenle yürütülmesini sağlayacak biçimde, sandık kurulu tespit eder. </a:t>
            </a:r>
          </a:p>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Gümrük kapılarında oy verme tarih ve saatler arasında yurt dışı seçmen kütüğüne kayıtlı seçmenler, Yüksek Seçim Kurulunca belirlenen gümrük kapılarında, yurda giriş ya da çıkış yapıp yapmadığı aranmaksızın herhangi bir günde oy verebileceklerinden, oylarını kolaylıkla kullanabilmeleri bakımından; gümrük alanı dışında ve bu işlemlerin yapıldığı alana yakın herkesin kolayca görebileceği uygun bir yere sandık konulur. </a:t>
            </a:r>
          </a:p>
          <a:p>
            <a:pPr>
              <a:lnSpc>
                <a:spcPct val="107000"/>
              </a:lnSpc>
              <a:spcAft>
                <a:spcPts val="800"/>
              </a:spcAft>
            </a:pPr>
            <a:r>
              <a:rPr lang="tr-TR" dirty="0" smtClean="0">
                <a:effectLst/>
                <a:latin typeface="Calibri" panose="020F0502020204030204" pitchFamily="34" charset="0"/>
                <a:ea typeface="Calibri" panose="020F0502020204030204" pitchFamily="34" charset="0"/>
                <a:cs typeface="Times New Roman" panose="02020603050405020304" pitchFamily="18" charset="0"/>
              </a:rPr>
              <a:t>Sandığın konulduğu yer, oy verme süresince, çok önemli bir sebep olmadıkça değiştirilemez (147/14).</a:t>
            </a:r>
          </a:p>
          <a:p>
            <a:endParaRPr lang="tr-TR" dirty="0"/>
          </a:p>
        </p:txBody>
      </p:sp>
      <p:pic>
        <p:nvPicPr>
          <p:cNvPr id="5" name="Resim 4"/>
          <p:cNvPicPr>
            <a:picLocks noChangeAspect="1"/>
          </p:cNvPicPr>
          <p:nvPr/>
        </p:nvPicPr>
        <p:blipFill>
          <a:blip r:embed="rId2"/>
          <a:stretch>
            <a:fillRect/>
          </a:stretch>
        </p:blipFill>
        <p:spPr>
          <a:xfrm>
            <a:off x="2649584" y="3535681"/>
            <a:ext cx="6235336" cy="3117668"/>
          </a:xfrm>
          <a:prstGeom prst="rect">
            <a:avLst/>
          </a:prstGeom>
        </p:spPr>
      </p:pic>
    </p:spTree>
    <p:extLst>
      <p:ext uri="{BB962C8B-B14F-4D97-AF65-F5344CB8AC3E}">
        <p14:creationId xmlns:p14="http://schemas.microsoft.com/office/powerpoint/2010/main" val="3352218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Sandık kurulunun oy verme öncesi yapacağı iki önemli iş</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Sandık </a:t>
            </a:r>
            <a:r>
              <a:rPr lang="tr-TR" dirty="0"/>
              <a:t>kurulu; </a:t>
            </a:r>
            <a:r>
              <a:rPr lang="tr-TR" dirty="0" err="1"/>
              <a:t>and</a:t>
            </a:r>
            <a:r>
              <a:rPr lang="tr-TR" dirty="0"/>
              <a:t> içme, sandığı yerleştirme, kapalı oy verme yerini düzenleme işini bitirdikten sonra hazır bulunanlar önünde ilçe seçim kurulu başkanlığından teslim aldığı ve filigranlı kâğıttan üretilmiş, üzeri Yüksek Seçim Kurulunca numaralanıp mühürlenerek paketlenmiş </a:t>
            </a:r>
            <a:r>
              <a:rPr lang="tr-TR" dirty="0" smtClean="0"/>
              <a:t>oy </a:t>
            </a:r>
            <a:r>
              <a:rPr lang="tr-TR" dirty="0"/>
              <a:t>pusulası paketini açıp, tümünü </a:t>
            </a:r>
            <a:r>
              <a:rPr lang="tr-TR" dirty="0" smtClean="0"/>
              <a:t>sayar; Oy </a:t>
            </a:r>
            <a:r>
              <a:rPr lang="tr-TR" dirty="0"/>
              <a:t>pusulalarının her birinin arkasını sandık kurulu mührü ile mühürler ve </a:t>
            </a:r>
            <a:r>
              <a:rPr lang="tr-TR" dirty="0" smtClean="0"/>
              <a:t>oy </a:t>
            </a:r>
            <a:r>
              <a:rPr lang="tr-TR" dirty="0"/>
              <a:t>pusulalarının sayısı ile her birinin arkasının sandık kurulu mührüyle mühürlenmiş olduğunu tutanak defterine geçirir. </a:t>
            </a:r>
            <a:endParaRPr lang="tr-TR" dirty="0" smtClean="0"/>
          </a:p>
          <a:p>
            <a:r>
              <a:rPr lang="tr-TR" dirty="0" smtClean="0"/>
              <a:t>İlçe </a:t>
            </a:r>
            <a:r>
              <a:rPr lang="tr-TR" dirty="0"/>
              <a:t>seçim kurulundan teslim alınan filigranlı kâğıttan üretilmiş ve ön yüzünün sol üst köşesinde Türkiye Cumhuriyeti Yüksek Seçim Kurulu amblemi ve ilçe seçim kurulu başkanlığı mührünü taşıyan sarı renkte bastırılmış olan oy zarflarını sayar, her zarfın üzerine sandık kurulu mührünü basar ve zarfların sayısı ile her birinin ön yüzünün sandık kurulu mührüyle mühürlenmiş olduğunu tutanak defterine </a:t>
            </a:r>
            <a:r>
              <a:rPr lang="tr-TR" dirty="0" smtClean="0"/>
              <a:t>geçirir</a:t>
            </a:r>
            <a:r>
              <a:rPr lang="tr-TR" dirty="0"/>
              <a:t> </a:t>
            </a:r>
            <a:r>
              <a:rPr lang="tr-TR" dirty="0" smtClean="0"/>
              <a:t>(145/16</a:t>
            </a:r>
            <a:r>
              <a:rPr lang="tr-TR" dirty="0"/>
              <a:t>).</a:t>
            </a:r>
          </a:p>
          <a:p>
            <a:endParaRPr lang="tr-TR" dirty="0"/>
          </a:p>
        </p:txBody>
      </p:sp>
    </p:spTree>
    <p:extLst>
      <p:ext uri="{BB962C8B-B14F-4D97-AF65-F5344CB8AC3E}">
        <p14:creationId xmlns:p14="http://schemas.microsoft.com/office/powerpoint/2010/main" val="825679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Oy verme yeri ve zamanı</a:t>
            </a:r>
            <a:endParaRPr lang="tr-TR" dirty="0"/>
          </a:p>
        </p:txBody>
      </p:sp>
      <p:sp>
        <p:nvSpPr>
          <p:cNvPr id="3" name="İçerik Yer Tutucusu 2"/>
          <p:cNvSpPr>
            <a:spLocks noGrp="1"/>
          </p:cNvSpPr>
          <p:nvPr>
            <p:ph idx="1"/>
          </p:nvPr>
        </p:nvSpPr>
        <p:spPr>
          <a:xfrm>
            <a:off x="777240" y="1825625"/>
            <a:ext cx="10576560" cy="4351338"/>
          </a:xfrm>
        </p:spPr>
        <p:txBody>
          <a:bodyPr>
            <a:normAutofit/>
          </a:bodyPr>
          <a:lstStyle/>
          <a:p>
            <a:pPr marL="0" indent="0">
              <a:buNone/>
            </a:pPr>
            <a:r>
              <a:rPr lang="tr-TR" dirty="0" smtClean="0"/>
              <a:t>Yurt dışı seçmen kütüğüne kayıtlı seçmenler, </a:t>
            </a:r>
          </a:p>
          <a:p>
            <a:r>
              <a:rPr lang="tr-TR" dirty="0" smtClean="0"/>
              <a:t>Yüksek Seçim Kurulunca tespit ve ilân edilen gümrük kapılarında, </a:t>
            </a:r>
          </a:p>
          <a:p>
            <a:r>
              <a:rPr lang="tr-TR" dirty="0" smtClean="0"/>
              <a:t>7 Haziran 2018 Perşembe günü saat 08.00’den oy vermenin sona erdiği 24 Haziran 2018 Pazar günü saat 17.00’ye kadar, </a:t>
            </a:r>
          </a:p>
          <a:p>
            <a:r>
              <a:rPr lang="tr-TR" dirty="0" smtClean="0"/>
              <a:t>Cumhurbaşkanı seçiminin ikinci tura kalması durumunda 30 Haziran 2018 Cumartesi günü saat 08.00’den 8 Temmuz 2018 Pazar günü saat 17.00’ye kadar </a:t>
            </a:r>
          </a:p>
          <a:p>
            <a:pPr marL="0" indent="0">
              <a:buNone/>
            </a:pPr>
            <a:r>
              <a:rPr lang="tr-TR" dirty="0" smtClean="0"/>
              <a:t>olan süre içinde, herhangi bir günde ve tercih ettiği gümrük kapısında oy verebilirler (147/18).</a:t>
            </a:r>
            <a:endParaRPr lang="tr-TR" dirty="0"/>
          </a:p>
        </p:txBody>
      </p:sp>
      <p:pic>
        <p:nvPicPr>
          <p:cNvPr id="5" name="Resim 4"/>
          <p:cNvPicPr>
            <a:picLocks noChangeAspect="1"/>
          </p:cNvPicPr>
          <p:nvPr/>
        </p:nvPicPr>
        <p:blipFill>
          <a:blip r:embed="rId2"/>
          <a:stretch>
            <a:fillRect/>
          </a:stretch>
        </p:blipFill>
        <p:spPr>
          <a:xfrm>
            <a:off x="6587357" y="365125"/>
            <a:ext cx="1459230" cy="1211126"/>
          </a:xfrm>
          <a:prstGeom prst="rect">
            <a:avLst/>
          </a:prstGeom>
        </p:spPr>
      </p:pic>
      <p:pic>
        <p:nvPicPr>
          <p:cNvPr id="6" name="Resim 5"/>
          <p:cNvPicPr>
            <a:picLocks noChangeAspect="1"/>
          </p:cNvPicPr>
          <p:nvPr/>
        </p:nvPicPr>
        <p:blipFill>
          <a:blip r:embed="rId3"/>
          <a:stretch>
            <a:fillRect/>
          </a:stretch>
        </p:blipFill>
        <p:spPr>
          <a:xfrm>
            <a:off x="8105912" y="513397"/>
            <a:ext cx="1062854" cy="1062854"/>
          </a:xfrm>
          <a:prstGeom prst="rect">
            <a:avLst/>
          </a:prstGeom>
        </p:spPr>
      </p:pic>
    </p:spTree>
    <p:extLst>
      <p:ext uri="{BB962C8B-B14F-4D97-AF65-F5344CB8AC3E}">
        <p14:creationId xmlns:p14="http://schemas.microsoft.com/office/powerpoint/2010/main" val="2153074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Kimlik tespiti yapılır</a:t>
            </a:r>
            <a:endParaRPr lang="tr-TR" b="1" dirty="0"/>
          </a:p>
        </p:txBody>
      </p:sp>
      <p:sp>
        <p:nvSpPr>
          <p:cNvPr id="3" name="İçerik Yer Tutucusu 2"/>
          <p:cNvSpPr>
            <a:spLocks noGrp="1"/>
          </p:cNvSpPr>
          <p:nvPr>
            <p:ph idx="1"/>
          </p:nvPr>
        </p:nvSpPr>
        <p:spPr/>
        <p:txBody>
          <a:bodyPr>
            <a:normAutofit fontScale="77500" lnSpcReduction="20000"/>
          </a:bodyPr>
          <a:lstStyle/>
          <a:p>
            <a:pPr marL="0" indent="0">
              <a:buNone/>
            </a:pPr>
            <a:r>
              <a:rPr lang="tr-TR" dirty="0" smtClean="0"/>
              <a:t>Sandık kurulu başkanı seçmenin, </a:t>
            </a:r>
          </a:p>
          <a:p>
            <a:r>
              <a:rPr lang="tr-TR" dirty="0" smtClean="0"/>
              <a:t>Türkiye Cumhuriyeti Kimlik Kartı, </a:t>
            </a:r>
          </a:p>
          <a:p>
            <a:r>
              <a:rPr lang="tr-TR" dirty="0" smtClean="0"/>
              <a:t>Nüfus cüzdanı,</a:t>
            </a:r>
          </a:p>
          <a:p>
            <a:r>
              <a:rPr lang="tr-TR" dirty="0" smtClean="0"/>
              <a:t>Geçici Kimlik Belgesi, </a:t>
            </a:r>
          </a:p>
          <a:p>
            <a:r>
              <a:rPr lang="tr-TR" dirty="0" smtClean="0"/>
              <a:t>Resmî dairelerce verilen soğuk damgalı kimlik kartı, </a:t>
            </a:r>
          </a:p>
          <a:p>
            <a:r>
              <a:rPr lang="tr-TR" dirty="0" smtClean="0"/>
              <a:t>Pasaport, </a:t>
            </a:r>
          </a:p>
          <a:p>
            <a:r>
              <a:rPr lang="tr-TR" dirty="0" smtClean="0"/>
              <a:t>Evlenme cüzdanı, </a:t>
            </a:r>
          </a:p>
          <a:p>
            <a:r>
              <a:rPr lang="tr-TR" dirty="0" smtClean="0"/>
              <a:t>Askerlik belgesi, </a:t>
            </a:r>
          </a:p>
          <a:p>
            <a:r>
              <a:rPr lang="tr-TR" dirty="0" smtClean="0"/>
              <a:t>Sürücü belgesi</a:t>
            </a:r>
          </a:p>
          <a:p>
            <a:pPr marL="0" indent="0">
              <a:buNone/>
            </a:pPr>
            <a:r>
              <a:rPr lang="tr-TR" dirty="0" smtClean="0"/>
              <a:t>gibi belgelerden biri ile kimliğini tespit eder. Bu belgelerde Türkiye Cumhuriyeti kimlik numarası yer almıyorsa temsilcilikçe veya nüfus müdürlüklerince verilmiş seçmeni tanıtacak nitelikte Türkiye Cumhuriyeti kimlik numarasını taşıyan nüfus kayıt örneğinin ibrazı gereklidir. </a:t>
            </a:r>
            <a:endParaRPr lang="tr-TR" dirty="0"/>
          </a:p>
        </p:txBody>
      </p:sp>
      <p:pic>
        <p:nvPicPr>
          <p:cNvPr id="4" name="Resim 3"/>
          <p:cNvPicPr>
            <a:picLocks noChangeAspect="1"/>
          </p:cNvPicPr>
          <p:nvPr/>
        </p:nvPicPr>
        <p:blipFill>
          <a:blip r:embed="rId2"/>
          <a:stretch>
            <a:fillRect/>
          </a:stretch>
        </p:blipFill>
        <p:spPr>
          <a:xfrm>
            <a:off x="7963988" y="629466"/>
            <a:ext cx="3530782" cy="1765391"/>
          </a:xfrm>
          <a:prstGeom prst="rect">
            <a:avLst/>
          </a:prstGeom>
        </p:spPr>
      </p:pic>
    </p:spTree>
    <p:extLst>
      <p:ext uri="{BB962C8B-B14F-4D97-AF65-F5344CB8AC3E}">
        <p14:creationId xmlns:p14="http://schemas.microsoft.com/office/powerpoint/2010/main" val="663686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Seçmen sorgulama yapılır</a:t>
            </a:r>
            <a:endParaRPr lang="tr-TR" b="1" dirty="0"/>
          </a:p>
        </p:txBody>
      </p:sp>
      <p:sp>
        <p:nvSpPr>
          <p:cNvPr id="3" name="İçerik Yer Tutucusu 2"/>
          <p:cNvSpPr>
            <a:spLocks noGrp="1"/>
          </p:cNvSpPr>
          <p:nvPr>
            <p:ph idx="1"/>
          </p:nvPr>
        </p:nvSpPr>
        <p:spPr>
          <a:xfrm>
            <a:off x="838200" y="1825625"/>
            <a:ext cx="5240383" cy="4351338"/>
          </a:xfrm>
        </p:spPr>
        <p:txBody>
          <a:bodyPr>
            <a:normAutofit fontScale="70000" lnSpcReduction="20000"/>
          </a:bodyPr>
          <a:lstStyle/>
          <a:p>
            <a:r>
              <a:rPr lang="tr-TR" dirty="0" smtClean="0"/>
              <a:t>Bilgisayar ile "Yurt Dışı Seçmen Sorgulama ve Oy Kullandı Bilgi Girişi" ekranı üzerinden kişinin Türkiye Cumhuriyeti kimlik numarası girilerek yurt dışı seçmen kütüğüne kayıtlı olup olmadığı, kayıtlı ise oy kullanıp kullanmadığı sorgulanır.</a:t>
            </a:r>
          </a:p>
          <a:p>
            <a:r>
              <a:rPr lang="tr-TR" dirty="0" smtClean="0"/>
              <a:t> Yurt dışı seçmen kütüğünde kaydı bulunmayan veya “Oy Kullandı” bilgisi işaretli bulunan seçmenlere oy kullandırılmaz.</a:t>
            </a:r>
          </a:p>
          <a:p>
            <a:r>
              <a:rPr lang="tr-TR" b="1" u="sng" dirty="0" smtClean="0"/>
              <a:t>Seçmen, yurt dışı seçmen kütüğüne kayıtlı ve “Oy Kullandı” bilgisi işaretli değilse </a:t>
            </a:r>
            <a:r>
              <a:rPr lang="tr-TR" dirty="0" smtClean="0"/>
              <a:t>Türkiye Cumhuriyeti kimlik numarası, adı, soyadı, baba adı, doğum tarihine ilişkin bilgiler, Örnek: 145/B sayılı “Gümrük Kapısı Sandık Seçmen </a:t>
            </a:r>
            <a:r>
              <a:rPr lang="tr-TR" dirty="0" err="1" smtClean="0"/>
              <a:t>Listesi”ne</a:t>
            </a:r>
            <a:r>
              <a:rPr lang="tr-TR" dirty="0" smtClean="0"/>
              <a:t> yazdırır. Daha sonra seçmene oy kullandırılır.</a:t>
            </a:r>
            <a:endParaRPr lang="tr-TR" dirty="0"/>
          </a:p>
        </p:txBody>
      </p:sp>
      <p:pic>
        <p:nvPicPr>
          <p:cNvPr id="4" name="Resim 3"/>
          <p:cNvPicPr>
            <a:picLocks noChangeAspect="1"/>
          </p:cNvPicPr>
          <p:nvPr/>
        </p:nvPicPr>
        <p:blipFill>
          <a:blip r:embed="rId2"/>
          <a:stretch>
            <a:fillRect/>
          </a:stretch>
        </p:blipFill>
        <p:spPr>
          <a:xfrm>
            <a:off x="6402976" y="1825625"/>
            <a:ext cx="5231676" cy="3269798"/>
          </a:xfrm>
          <a:prstGeom prst="rect">
            <a:avLst/>
          </a:prstGeom>
        </p:spPr>
      </p:pic>
    </p:spTree>
    <p:extLst>
      <p:ext uri="{BB962C8B-B14F-4D97-AF65-F5344CB8AC3E}">
        <p14:creationId xmlns:p14="http://schemas.microsoft.com/office/powerpoint/2010/main" val="69294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3806" y="1079862"/>
            <a:ext cx="11103428" cy="5529943"/>
          </a:xfrm>
        </p:spPr>
        <p:style>
          <a:lnRef idx="1">
            <a:schemeClr val="accent2"/>
          </a:lnRef>
          <a:fillRef idx="3">
            <a:schemeClr val="accent2"/>
          </a:fillRef>
          <a:effectRef idx="2">
            <a:schemeClr val="accent2"/>
          </a:effectRef>
          <a:fontRef idx="minor">
            <a:schemeClr val="lt1"/>
          </a:fontRef>
        </p:style>
        <p:txBody>
          <a:bodyPr>
            <a:normAutofit fontScale="55000" lnSpcReduction="20000"/>
          </a:bodyPr>
          <a:lstStyle/>
          <a:p>
            <a:pPr marL="0" indent="0">
              <a:buNone/>
            </a:pPr>
            <a:r>
              <a:rPr lang="tr-TR" dirty="0" smtClean="0"/>
              <a:t>a)Sandık kurulu başkanı, kanuna uygun biçimde hazırlanmış ve mühürlenmiş oy zarfı ile oy pusulasını, hiçbir tarafında herhangi bir işaret bulunmadığını ve arkasının sandık kurulu mührü ile mühürlü olduğunu, kurul üyelerine, müşahitlere ve seçmene gösterdikten sonra “TERCİH” veya “EVET” mührünü seçmene vererek kapalı oy verme yerini gösterir. </a:t>
            </a:r>
          </a:p>
          <a:p>
            <a:pPr marL="0" indent="0">
              <a:buNone/>
            </a:pPr>
            <a:r>
              <a:rPr lang="tr-TR" dirty="0"/>
              <a:t>Başkan tarafından seçmene kapalı oy verme yerine girmeden önce: </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b) Oy pusulalarında tercih ettiği cumhurbaşkanı adayı, siyasi parti veya ittifak için ayrılan bölümden dışarı taşırmamak suretiyle “TERCİH” veya “EVET” mührünü basması, “TERCİH” veya “EVET” mührü dışında herhangi bir yerine imza atmaması veya işaret koymaması, aksi halde oyunun geçersiz sayılacağı, oy pusulalarını düzgün bir şekilde katlayıp zarfa koyması ve yapıştırması gerektiği, </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c) Zarf içine oy pusulalarından başka hiçbir şey koymamasını, </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d) Oy pusulalarının herhangi bir yerine başkaca bir işaret koyması halinde oyunun geçersiz olacağını, hatırlatır ve kapalı oy verme yerine girmesini söyler. </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e) Birleşik oy pusulaları verildikten sonra hata veya başka bir neden ileri sürülerek yeni bir oy pusulası verilemeyeceğini hatırlatır, </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f) Cep telefonu, fotoğraf veya film makinesi gibi görüntü kaydedici veya haberleşme sağlayıcı cihazlarla kapalı oy verme yerine girmesinin yasak olduğu ve cezasının bulunduğunu söyler . Bu tür cihazlar varsa oy verme işlemi bittikten sonra iade edilmek üzere bırakması gerektiği de hatırlatır.</a:t>
            </a:r>
          </a:p>
          <a:p>
            <a:pPr marL="0" indent="0">
              <a:lnSpc>
                <a:spcPct val="107000"/>
              </a:lnSpc>
              <a:spcAft>
                <a:spcPts val="800"/>
              </a:spcAft>
              <a:buNone/>
            </a:pPr>
            <a:r>
              <a:rPr lang="tr-TR" dirty="0" smtClean="0">
                <a:effectLst/>
                <a:latin typeface="Calibri" panose="020F0502020204030204" pitchFamily="34" charset="0"/>
                <a:ea typeface="Calibri" panose="020F0502020204030204" pitchFamily="34" charset="0"/>
                <a:cs typeface="Times New Roman" panose="02020603050405020304" pitchFamily="18" charset="0"/>
              </a:rPr>
              <a:t>Oyunu zarfa koyarak ve zarfı kapatarak oy sandığına atmak suretiyle oyunu kullanan seçmene çizelgede isminin bulunduğu yeri imzalattırıldıktan sonra “TERCİH” mührü teslim alınıp seçmenin kimliği kendisine iade edildikten sonra, oy verme işleminin tamamlanmasını sağlar (298/94/C). </a:t>
            </a:r>
            <a:endParaRPr lang="tr-TR" dirty="0"/>
          </a:p>
        </p:txBody>
      </p:sp>
      <p:sp>
        <p:nvSpPr>
          <p:cNvPr id="5" name="Metin kutusu 4"/>
          <p:cNvSpPr txBox="1"/>
          <p:nvPr/>
        </p:nvSpPr>
        <p:spPr>
          <a:xfrm>
            <a:off x="687976" y="261257"/>
            <a:ext cx="10816047" cy="523220"/>
          </a:xfrm>
          <a:prstGeom prst="rect">
            <a:avLst/>
          </a:prstGeom>
          <a:noFill/>
        </p:spPr>
        <p:txBody>
          <a:bodyPr wrap="square" rtlCol="0">
            <a:spAutoFit/>
          </a:bodyPr>
          <a:lstStyle/>
          <a:p>
            <a:r>
              <a:rPr lang="tr-TR" sz="2800" b="1" dirty="0" smtClean="0"/>
              <a:t>Sandık kurulu başkanının seçmeni hangi konularda bilgilendirir? Uyarır?</a:t>
            </a:r>
            <a:endParaRPr lang="tr-TR" sz="2800" b="1" dirty="0"/>
          </a:p>
        </p:txBody>
      </p:sp>
    </p:spTree>
    <p:extLst>
      <p:ext uri="{BB962C8B-B14F-4D97-AF65-F5344CB8AC3E}">
        <p14:creationId xmlns:p14="http://schemas.microsoft.com/office/powerpoint/2010/main" val="9992664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Engellilerin </a:t>
            </a:r>
            <a:r>
              <a:rPr lang="tr-TR" smtClean="0"/>
              <a:t>Oy Kullanması</a:t>
            </a:r>
            <a:endParaRPr lang="tr-TR"/>
          </a:p>
        </p:txBody>
      </p:sp>
      <p:sp>
        <p:nvSpPr>
          <p:cNvPr id="3" name="İçerik Yer Tutucusu 2"/>
          <p:cNvSpPr>
            <a:spLocks noGrp="1"/>
          </p:cNvSpPr>
          <p:nvPr>
            <p:ph idx="1"/>
          </p:nvPr>
        </p:nvSpPr>
        <p:spPr>
          <a:xfrm>
            <a:off x="838200" y="1825625"/>
            <a:ext cx="6259286" cy="4351338"/>
          </a:xfrm>
        </p:spPr>
        <p:txBody>
          <a:bodyPr>
            <a:normAutofit fontScale="92500" lnSpcReduction="20000"/>
          </a:bodyPr>
          <a:lstStyle/>
          <a:p>
            <a:r>
              <a:rPr lang="tr-TR" dirty="0"/>
              <a:t>Görme engelliler, </a:t>
            </a:r>
            <a:r>
              <a:rPr lang="tr-TR" dirty="0" smtClean="0"/>
              <a:t>felçliler</a:t>
            </a:r>
            <a:r>
              <a:rPr lang="tr-TR" dirty="0"/>
              <a:t>, elleri eksik olanlar veya bu gibi bedeni engelleri açıkça belli olanlar o seçim çevresi seçmeni olan ve o sırada sandık çevresinde bulunan akrabalarından birinin, akrabası yoksa diğer herhangi bir seçmenin yardımı ile oylarını kullanabilirler. </a:t>
            </a:r>
            <a:endParaRPr lang="tr-TR" dirty="0" smtClean="0"/>
          </a:p>
          <a:p>
            <a:r>
              <a:rPr lang="tr-TR" dirty="0" smtClean="0"/>
              <a:t>Bir </a:t>
            </a:r>
            <a:r>
              <a:rPr lang="tr-TR" dirty="0"/>
              <a:t>seçmen birden fazla engelliye yardım edemez. </a:t>
            </a:r>
            <a:endParaRPr lang="tr-TR" dirty="0" smtClean="0"/>
          </a:p>
          <a:p>
            <a:r>
              <a:rPr lang="tr-TR" dirty="0" smtClean="0"/>
              <a:t>Sandık </a:t>
            </a:r>
            <a:r>
              <a:rPr lang="tr-TR" dirty="0"/>
              <a:t>kurulu başkan veya üyeleri, engelli seçmenlere yardım etmek amacıyla oy verme kabinine giremez, oy kullanma sırasında yardım edemez (147/22).</a:t>
            </a:r>
          </a:p>
        </p:txBody>
      </p:sp>
      <p:pic>
        <p:nvPicPr>
          <p:cNvPr id="4" name="Resim 3"/>
          <p:cNvPicPr>
            <a:picLocks noChangeAspect="1"/>
          </p:cNvPicPr>
          <p:nvPr/>
        </p:nvPicPr>
        <p:blipFill>
          <a:blip r:embed="rId2"/>
          <a:stretch>
            <a:fillRect/>
          </a:stretch>
        </p:blipFill>
        <p:spPr>
          <a:xfrm>
            <a:off x="7097486" y="2002971"/>
            <a:ext cx="4517627" cy="3764689"/>
          </a:xfrm>
          <a:prstGeom prst="rect">
            <a:avLst/>
          </a:prstGeom>
        </p:spPr>
      </p:pic>
    </p:spTree>
    <p:extLst>
      <p:ext uri="{BB962C8B-B14F-4D97-AF65-F5344CB8AC3E}">
        <p14:creationId xmlns:p14="http://schemas.microsoft.com/office/powerpoint/2010/main" val="1130139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Okuma - yazma bilmeyen seçmenlerin oy </a:t>
            </a:r>
            <a:r>
              <a:rPr lang="tr-TR" b="1" dirty="0" smtClean="0"/>
              <a:t>kullanmaları</a:t>
            </a:r>
            <a:endParaRPr lang="tr-TR" dirty="0"/>
          </a:p>
        </p:txBody>
      </p:sp>
      <p:sp>
        <p:nvSpPr>
          <p:cNvPr id="3" name="İçerik Yer Tutucusu 2"/>
          <p:cNvSpPr>
            <a:spLocks noGrp="1"/>
          </p:cNvSpPr>
          <p:nvPr>
            <p:ph idx="1"/>
          </p:nvPr>
        </p:nvSpPr>
        <p:spPr>
          <a:xfrm>
            <a:off x="838200" y="1584960"/>
            <a:ext cx="7182394" cy="5016137"/>
          </a:xfrm>
        </p:spPr>
        <p:txBody>
          <a:bodyPr>
            <a:normAutofit fontScale="92500" lnSpcReduction="20000"/>
          </a:bodyPr>
          <a:lstStyle/>
          <a:p>
            <a:pPr marL="0" indent="0">
              <a:buNone/>
            </a:pPr>
            <a:r>
              <a:rPr lang="tr-TR" dirty="0" smtClean="0"/>
              <a:t>Okuma </a:t>
            </a:r>
            <a:r>
              <a:rPr lang="tr-TR" dirty="0"/>
              <a:t>- yazma bilmeyen seçmen, sorduğu ve istediği takdirde sandık kurulu başkanı, </a:t>
            </a:r>
            <a:endParaRPr lang="tr-TR" dirty="0" smtClean="0"/>
          </a:p>
          <a:p>
            <a:r>
              <a:rPr lang="tr-TR" dirty="0" smtClean="0"/>
              <a:t>sadece oy </a:t>
            </a:r>
            <a:r>
              <a:rPr lang="tr-TR" dirty="0"/>
              <a:t>pusulaları üzerinde bulunan cumhurbaşkanı adayı, siyasi parti ve ittifakların işaretlerinden hangisinin hangi aday veya partiye ait olduğunu </a:t>
            </a:r>
            <a:r>
              <a:rPr lang="tr-TR" dirty="0" smtClean="0"/>
              <a:t>tarafsız bir şekilde gösterir, </a:t>
            </a:r>
          </a:p>
          <a:p>
            <a:r>
              <a:rPr lang="tr-TR" dirty="0" smtClean="0"/>
              <a:t>tercih </a:t>
            </a:r>
            <a:r>
              <a:rPr lang="tr-TR" dirty="0"/>
              <a:t>ettiği cumhurbaşkanı adayı, siyasi parti ve ittifakların diğer bölüme taşırmamak suretiyle "TERCİH" veya "EVET" mührünü basması ve birleşik oy pusulalarını katlayıp sarı renkli zarfa koyarak ağzını yapıştırması gerektiğini anlatır</a:t>
            </a:r>
            <a:r>
              <a:rPr lang="tr-TR" dirty="0" smtClean="0"/>
              <a:t>.</a:t>
            </a:r>
          </a:p>
          <a:p>
            <a:pPr marL="0" indent="0">
              <a:buNone/>
            </a:pPr>
            <a:r>
              <a:rPr lang="tr-TR" dirty="0" smtClean="0"/>
              <a:t>Okuma </a:t>
            </a:r>
            <a:r>
              <a:rPr lang="tr-TR" dirty="0"/>
              <a:t>- yazma bilmeyen seçmenlere oy verme sırasında yardım  etmek amacıyla oy verme yerine kendisinden başka kimse giremez ve oy kullanma sırasında yardım edemez (147/23).</a:t>
            </a:r>
          </a:p>
        </p:txBody>
      </p:sp>
      <p:pic>
        <p:nvPicPr>
          <p:cNvPr id="4" name="Resim 3"/>
          <p:cNvPicPr>
            <a:picLocks noChangeAspect="1"/>
          </p:cNvPicPr>
          <p:nvPr/>
        </p:nvPicPr>
        <p:blipFill>
          <a:blip r:embed="rId2"/>
          <a:stretch>
            <a:fillRect/>
          </a:stretch>
        </p:blipFill>
        <p:spPr>
          <a:xfrm>
            <a:off x="7933509" y="1584960"/>
            <a:ext cx="4155076" cy="4248150"/>
          </a:xfrm>
          <a:prstGeom prst="rect">
            <a:avLst/>
          </a:prstGeom>
        </p:spPr>
      </p:pic>
    </p:spTree>
    <p:extLst>
      <p:ext uri="{BB962C8B-B14F-4D97-AF65-F5344CB8AC3E}">
        <p14:creationId xmlns:p14="http://schemas.microsoft.com/office/powerpoint/2010/main" val="33182617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Kapalı oy verme yerine girme </a:t>
            </a:r>
            <a:r>
              <a:rPr lang="tr-TR" b="1" dirty="0" smtClean="0"/>
              <a:t>yasağı</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6449864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79879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Oy vermenin bitimi</a:t>
            </a:r>
            <a:endParaRPr lang="tr-TR" b="1" dirty="0"/>
          </a:p>
        </p:txBody>
      </p:sp>
      <p:sp>
        <p:nvSpPr>
          <p:cNvPr id="3" name="İçerik Yer Tutucusu 2"/>
          <p:cNvSpPr>
            <a:spLocks noGrp="1"/>
          </p:cNvSpPr>
          <p:nvPr>
            <p:ph idx="1"/>
          </p:nvPr>
        </p:nvSpPr>
        <p:spPr>
          <a:xfrm>
            <a:off x="838200" y="1375954"/>
            <a:ext cx="7304314" cy="5068389"/>
          </a:xfrm>
        </p:spPr>
        <p:txBody>
          <a:bodyPr>
            <a:normAutofit fontScale="92500" lnSpcReduction="10000"/>
          </a:bodyPr>
          <a:lstStyle/>
          <a:p>
            <a:r>
              <a:rPr lang="tr-TR" dirty="0"/>
              <a:t>Sandık kurulu başkanı, 24 Haziran 2018 Pazar günü</a:t>
            </a:r>
            <a:r>
              <a:rPr lang="tr-TR" dirty="0" smtClean="0"/>
              <a:t>, Cumhurbaşkanı </a:t>
            </a:r>
            <a:r>
              <a:rPr lang="tr-TR" dirty="0"/>
              <a:t>seçiminin ikinci tura kalması durumunda 8 Temmuz 2018 Pazar günü saat 17.00’de oy vermenin bittiğini yüksek sesle ilân eder. </a:t>
            </a:r>
            <a:endParaRPr lang="tr-TR" dirty="0" smtClean="0"/>
          </a:p>
          <a:p>
            <a:r>
              <a:rPr lang="tr-TR" dirty="0" smtClean="0"/>
              <a:t>Ancak </a:t>
            </a:r>
            <a:r>
              <a:rPr lang="tr-TR" dirty="0"/>
              <a:t>sırada oy vermeyi bekleyenler varsa sandık kurulu başkanı bunların sayılarını tespit eder ve kimliklerini alır. Oy verme işlemi bu seçmenler oylarını kullanıncaya kadar devam eder. </a:t>
            </a:r>
            <a:endParaRPr lang="tr-TR" dirty="0" smtClean="0"/>
          </a:p>
          <a:p>
            <a:r>
              <a:rPr lang="tr-TR" dirty="0" smtClean="0"/>
              <a:t>Oy </a:t>
            </a:r>
            <a:r>
              <a:rPr lang="tr-TR" dirty="0"/>
              <a:t>verme işleminin bittiğine dair ilândan sonra sandığın açılmasına ve oy zarflarının sayımına geçileceğinden sandık kurulu başkanı, gerekli düzenlemeleri yapar ve güvenlik önlemlerinin alınmasını sağlar (145/28).</a:t>
            </a:r>
          </a:p>
        </p:txBody>
      </p:sp>
      <p:pic>
        <p:nvPicPr>
          <p:cNvPr id="7" name="Resim 6"/>
          <p:cNvPicPr>
            <a:picLocks noChangeAspect="1"/>
          </p:cNvPicPr>
          <p:nvPr/>
        </p:nvPicPr>
        <p:blipFill>
          <a:blip r:embed="rId2"/>
          <a:stretch>
            <a:fillRect/>
          </a:stretch>
        </p:blipFill>
        <p:spPr>
          <a:xfrm>
            <a:off x="8142514" y="2455817"/>
            <a:ext cx="2903992" cy="2079715"/>
          </a:xfrm>
          <a:prstGeom prst="rect">
            <a:avLst/>
          </a:prstGeom>
        </p:spPr>
      </p:pic>
    </p:spTree>
    <p:extLst>
      <p:ext uri="{BB962C8B-B14F-4D97-AF65-F5344CB8AC3E}">
        <p14:creationId xmlns:p14="http://schemas.microsoft.com/office/powerpoint/2010/main" val="2740633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Sandığın açılması, zarfların sayımı</a:t>
            </a:r>
          </a:p>
        </p:txBody>
      </p:sp>
      <p:sp>
        <p:nvSpPr>
          <p:cNvPr id="3" name="İçerik Yer Tutucusu 2"/>
          <p:cNvSpPr>
            <a:spLocks noGrp="1"/>
          </p:cNvSpPr>
          <p:nvPr>
            <p:ph idx="1"/>
          </p:nvPr>
        </p:nvSpPr>
        <p:spPr/>
        <p:txBody>
          <a:bodyPr>
            <a:normAutofit fontScale="62500" lnSpcReduction="20000"/>
          </a:bodyPr>
          <a:lstStyle/>
          <a:p>
            <a:r>
              <a:rPr lang="tr-TR" dirty="0" smtClean="0"/>
              <a:t>Oy </a:t>
            </a:r>
            <a:r>
              <a:rPr lang="tr-TR" dirty="0"/>
              <a:t>sandığı oy verme yerinde bulunanların huzurunda sandık kurulu başkanı tarafından açılarak çıkan zarflar sayılır ve durum tutanağa geçirilir. </a:t>
            </a:r>
            <a:endParaRPr lang="tr-TR" dirty="0" smtClean="0"/>
          </a:p>
          <a:p>
            <a:r>
              <a:rPr lang="tr-TR" dirty="0" smtClean="0"/>
              <a:t>Oy </a:t>
            </a:r>
            <a:r>
              <a:rPr lang="tr-TR" dirty="0"/>
              <a:t>sayım yetkisi </a:t>
            </a:r>
            <a:r>
              <a:rPr lang="tr-TR" dirty="0" smtClean="0"/>
              <a:t>(zarfların açılarak oy pusulalarının sayımı yetkisi) geçici </a:t>
            </a:r>
            <a:r>
              <a:rPr lang="tr-TR" dirty="0"/>
              <a:t>gümrük kapısı seçim kuruluna ait olduğundan </a:t>
            </a:r>
            <a:r>
              <a:rPr lang="tr-TR" dirty="0" smtClean="0"/>
              <a:t>gümrük kapılarında sandık kurulları tarafından kesinlikle </a:t>
            </a:r>
            <a:r>
              <a:rPr lang="tr-TR" dirty="0"/>
              <a:t>zarflar açılmaz ve oy sayımı yapılmaz. </a:t>
            </a:r>
            <a:endParaRPr lang="tr-TR" dirty="0" smtClean="0"/>
          </a:p>
          <a:p>
            <a:r>
              <a:rPr lang="tr-TR" dirty="0" smtClean="0"/>
              <a:t>Oy </a:t>
            </a:r>
            <a:r>
              <a:rPr lang="tr-TR" dirty="0"/>
              <a:t>sandığından çıkan zarf sayısı </a:t>
            </a:r>
            <a:r>
              <a:rPr lang="tr-TR" dirty="0" smtClean="0"/>
              <a:t>oy </a:t>
            </a:r>
            <a:r>
              <a:rPr lang="tr-TR" dirty="0"/>
              <a:t>verenlerin sayısı ile karşılaştırılır. Bu zarfların sayısı oy veren seçmen sayısına eşit ise bu uygunluk tespit edilerek Örnek: 145/C sayılı "Cumhurbaşkanı ve Milletvekili Seçiminde Uygunluk Tespit </a:t>
            </a:r>
            <a:r>
              <a:rPr lang="tr-TR" dirty="0" err="1"/>
              <a:t>Tutanağı"na</a:t>
            </a:r>
            <a:r>
              <a:rPr lang="tr-TR" dirty="0"/>
              <a:t> geçirilir. </a:t>
            </a:r>
            <a:endParaRPr lang="tr-TR" dirty="0" smtClean="0"/>
          </a:p>
          <a:p>
            <a:r>
              <a:rPr lang="tr-TR" dirty="0" smtClean="0"/>
              <a:t>Oy </a:t>
            </a:r>
            <a:r>
              <a:rPr lang="tr-TR" dirty="0"/>
              <a:t>kullananların miktarı oy zarflarının sayısına eşit olmadığı takdirde bu husus varsa nedeni de açıklanarak düzenlenecek tutanağa yazılır. </a:t>
            </a:r>
            <a:endParaRPr lang="tr-TR" dirty="0" smtClean="0"/>
          </a:p>
          <a:p>
            <a:r>
              <a:rPr lang="tr-TR" dirty="0" smtClean="0"/>
              <a:t>Sandık </a:t>
            </a:r>
            <a:r>
              <a:rPr lang="tr-TR" dirty="0"/>
              <a:t>kurulunca düzenlenen bu tutanağın aslı ile oy kullanan sandık seçmen listesinin aslı sandıktan çıkan zarflarla birlikte kurula ait torbaya konulur ve ağzı kapatılıp mühürlenir. </a:t>
            </a:r>
            <a:endParaRPr lang="tr-TR" dirty="0" smtClean="0"/>
          </a:p>
          <a:p>
            <a:r>
              <a:rPr lang="tr-TR" dirty="0" smtClean="0"/>
              <a:t>Kullanılmayan </a:t>
            </a:r>
            <a:r>
              <a:rPr lang="tr-TR" dirty="0"/>
              <a:t>birleşik oy pusulaları ve zarflar diğer araç ve gereçlerle birlikte geçici gümrük kapısı seçim kurulu başkanına teslim edilmek üzere ayrıca paketlenir. </a:t>
            </a:r>
            <a:endParaRPr lang="tr-TR" dirty="0" smtClean="0"/>
          </a:p>
          <a:p>
            <a:r>
              <a:rPr lang="tr-TR" dirty="0" smtClean="0"/>
              <a:t>Oy </a:t>
            </a:r>
            <a:r>
              <a:rPr lang="tr-TR" dirty="0"/>
              <a:t>zarfları ve tutanaklarını içeren ağzı mühürlü torba üzerine, tarih ve sandık numarası yazıldıktan sonra ad çekme ile seçilecek en az iki kurul üyesi ile birlikte sandık kurulu başkanı tarafından en kısa sürede geçici gümrük kapısı seçim kurulu başkanlığına tutanakla teslim </a:t>
            </a:r>
            <a:r>
              <a:rPr lang="tr-TR" dirty="0" smtClean="0"/>
              <a:t>edilir (145/30). </a:t>
            </a:r>
            <a:r>
              <a:rPr lang="tr-TR" dirty="0" smtClean="0">
                <a:solidFill>
                  <a:srgbClr val="FF0000"/>
                </a:solidFill>
              </a:rPr>
              <a:t>Sandık kurulu üyelerimiz veya Müşahitlerimiz </a:t>
            </a:r>
            <a:r>
              <a:rPr lang="tr-TR" dirty="0" smtClean="0">
                <a:solidFill>
                  <a:srgbClr val="FF0000"/>
                </a:solidFill>
              </a:rPr>
              <a:t>torbanın ilçe seçim kuruluna taşınması sırasında mutlaka sandık başkanına eşlik etmelidir (resmi araçta yer yoksa kendi araçları ile).</a:t>
            </a:r>
            <a:endParaRPr lang="tr-TR" dirty="0">
              <a:solidFill>
                <a:srgbClr val="FF0000"/>
              </a:solidFill>
            </a:endParaRPr>
          </a:p>
        </p:txBody>
      </p:sp>
    </p:spTree>
    <p:extLst>
      <p:ext uri="{BB962C8B-B14F-4D97-AF65-F5344CB8AC3E}">
        <p14:creationId xmlns:p14="http://schemas.microsoft.com/office/powerpoint/2010/main" val="4194365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Oyların sayım ve dökümüne ilişkin genel esaslar </a:t>
            </a:r>
            <a:endParaRPr lang="tr-TR" dirty="0"/>
          </a:p>
        </p:txBody>
      </p:sp>
      <p:sp>
        <p:nvSpPr>
          <p:cNvPr id="3" name="İçerik Yer Tutucusu 2"/>
          <p:cNvSpPr>
            <a:spLocks noGrp="1"/>
          </p:cNvSpPr>
          <p:nvPr>
            <p:ph idx="1"/>
          </p:nvPr>
        </p:nvSpPr>
        <p:spPr>
          <a:xfrm>
            <a:off x="838200" y="1956254"/>
            <a:ext cx="5980611" cy="4351338"/>
          </a:xfrm>
        </p:spPr>
        <p:txBody>
          <a:bodyPr/>
          <a:lstStyle/>
          <a:p>
            <a:r>
              <a:rPr lang="tr-TR" dirty="0"/>
              <a:t>Gümrük kapılarında oy vermenin başlangıç tarihinden beri kullanılan ve geçici gümrük kapısı seçim kurullarında özel torbalarda saklanan oyların sayım ve dökümü, oy vermenin bittiği 24 Haziran 2018 Pazar günü, Cumhurbaşkanı seçiminin ikinci tura kalması durumunda 8 Temmuz 2018 Pazar günü seçimin bitiş saatinden itibaren ilgili geçici gümrük kapısı seçim kurulunca yapılır (145/32).</a:t>
            </a:r>
          </a:p>
        </p:txBody>
      </p:sp>
      <p:pic>
        <p:nvPicPr>
          <p:cNvPr id="5" name="Resim 4"/>
          <p:cNvPicPr>
            <a:picLocks noChangeAspect="1"/>
          </p:cNvPicPr>
          <p:nvPr/>
        </p:nvPicPr>
        <p:blipFill>
          <a:blip r:embed="rId2"/>
          <a:stretch>
            <a:fillRect/>
          </a:stretch>
        </p:blipFill>
        <p:spPr>
          <a:xfrm>
            <a:off x="7601494" y="2542903"/>
            <a:ext cx="2785654" cy="2785654"/>
          </a:xfrm>
          <a:prstGeom prst="rect">
            <a:avLst/>
          </a:prstGeom>
        </p:spPr>
      </p:pic>
    </p:spTree>
    <p:extLst>
      <p:ext uri="{BB962C8B-B14F-4D97-AF65-F5344CB8AC3E}">
        <p14:creationId xmlns:p14="http://schemas.microsoft.com/office/powerpoint/2010/main" val="416386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Şikayet ve İtiraz</a:t>
            </a:r>
            <a:endParaRPr lang="tr-TR" b="1" dirty="0"/>
          </a:p>
        </p:txBody>
      </p:sp>
      <p:sp>
        <p:nvSpPr>
          <p:cNvPr id="3" name="İçerik Yer Tutucusu 2"/>
          <p:cNvSpPr>
            <a:spLocks noGrp="1"/>
          </p:cNvSpPr>
          <p:nvPr>
            <p:ph idx="1"/>
          </p:nvPr>
        </p:nvSpPr>
        <p:spPr>
          <a:xfrm>
            <a:off x="838200" y="1825625"/>
            <a:ext cx="6485709" cy="4351338"/>
          </a:xfrm>
        </p:spPr>
        <p:txBody>
          <a:bodyPr/>
          <a:lstStyle/>
          <a:p>
            <a:r>
              <a:rPr lang="tr-TR" dirty="0"/>
              <a:t>Yasalara aykırı iş ve işlemlerle ilgili SANDIK KURULLARINA yapılan her türlü sözlü ya da yazılı başvuruya ŞİKAYET denir.</a:t>
            </a:r>
          </a:p>
          <a:p>
            <a:r>
              <a:rPr lang="tr-TR" dirty="0"/>
              <a:t>Sandık kurullarınca verilmiş herhangi bir kararın 298 sayılı Kanuna aykırı olması nedeniyle kaldırılması veya bu Kanuna uygun hale getirilmesi için ilçe SEÇİM </a:t>
            </a:r>
            <a:r>
              <a:rPr lang="tr-TR" dirty="0" err="1"/>
              <a:t>KURULLARIna</a:t>
            </a:r>
            <a:r>
              <a:rPr lang="tr-TR" dirty="0"/>
              <a:t> başvurulabilir. Bu başvurmaya da İTİRAZ denilir (135/48).</a:t>
            </a:r>
          </a:p>
          <a:p>
            <a:endParaRPr lang="tr-TR" dirty="0"/>
          </a:p>
        </p:txBody>
      </p:sp>
      <p:pic>
        <p:nvPicPr>
          <p:cNvPr id="4" name="Resim 3"/>
          <p:cNvPicPr>
            <a:picLocks noChangeAspect="1"/>
          </p:cNvPicPr>
          <p:nvPr/>
        </p:nvPicPr>
        <p:blipFill>
          <a:blip r:embed="rId2"/>
          <a:stretch>
            <a:fillRect/>
          </a:stretch>
        </p:blipFill>
        <p:spPr>
          <a:xfrm>
            <a:off x="7323909" y="2729048"/>
            <a:ext cx="3810000" cy="1905000"/>
          </a:xfrm>
          <a:prstGeom prst="rect">
            <a:avLst/>
          </a:prstGeom>
        </p:spPr>
      </p:pic>
    </p:spTree>
    <p:extLst>
      <p:ext uri="{BB962C8B-B14F-4D97-AF65-F5344CB8AC3E}">
        <p14:creationId xmlns:p14="http://schemas.microsoft.com/office/powerpoint/2010/main" val="1971619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Kimler şikayet  ve itiraza yetkilidir?</a:t>
            </a:r>
            <a:endParaRPr lang="tr-TR" b="1" dirty="0"/>
          </a:p>
        </p:txBody>
      </p:sp>
      <p:sp>
        <p:nvSpPr>
          <p:cNvPr id="3" name="İçerik Yer Tutucusu 2"/>
          <p:cNvSpPr>
            <a:spLocks noGrp="1"/>
          </p:cNvSpPr>
          <p:nvPr>
            <p:ph idx="1"/>
          </p:nvPr>
        </p:nvSpPr>
        <p:spPr>
          <a:xfrm>
            <a:off x="838200" y="1825625"/>
            <a:ext cx="6799217" cy="4351338"/>
          </a:xfrm>
        </p:spPr>
        <p:txBody>
          <a:bodyPr>
            <a:normAutofit fontScale="92500"/>
          </a:bodyPr>
          <a:lstStyle/>
          <a:p>
            <a:pPr marL="0" indent="0">
              <a:buNone/>
            </a:pPr>
            <a:r>
              <a:rPr lang="tr-TR" dirty="0"/>
              <a:t>Şikâyete yetkili kimseler; </a:t>
            </a:r>
            <a:endParaRPr lang="tr-TR" dirty="0" smtClean="0"/>
          </a:p>
          <a:p>
            <a:r>
              <a:rPr lang="tr-TR" dirty="0"/>
              <a:t>S</a:t>
            </a:r>
            <a:r>
              <a:rPr lang="tr-TR" dirty="0" smtClean="0"/>
              <a:t>eçme </a:t>
            </a:r>
            <a:r>
              <a:rPr lang="tr-TR" dirty="0"/>
              <a:t>yeterliliğine sahip seçmenler, </a:t>
            </a:r>
            <a:endParaRPr lang="tr-TR" dirty="0" smtClean="0"/>
          </a:p>
          <a:p>
            <a:r>
              <a:rPr lang="tr-TR" dirty="0" smtClean="0"/>
              <a:t>Siyasi </a:t>
            </a:r>
            <a:r>
              <a:rPr lang="tr-TR" dirty="0"/>
              <a:t>partiler veya bunların tüzüklerine göre kuruluş kademelerinin (il ve ilçe kuruluşlarının) başkanları, vekilleri veya yetkilendirdiği kişiler</a:t>
            </a:r>
            <a:r>
              <a:rPr lang="tr-TR" dirty="0" smtClean="0"/>
              <a:t>,</a:t>
            </a:r>
          </a:p>
          <a:p>
            <a:r>
              <a:rPr lang="tr-TR" dirty="0" smtClean="0"/>
              <a:t>Siyasi </a:t>
            </a:r>
            <a:r>
              <a:rPr lang="tr-TR" dirty="0"/>
              <a:t>partiler ve bağımsız adayların müşahitleri, </a:t>
            </a:r>
            <a:endParaRPr lang="tr-TR" dirty="0" smtClean="0"/>
          </a:p>
          <a:p>
            <a:r>
              <a:rPr lang="tr-TR" dirty="0" smtClean="0"/>
              <a:t>Adaylar </a:t>
            </a:r>
            <a:r>
              <a:rPr lang="tr-TR" dirty="0"/>
              <a:t>ile milletvekilleri, </a:t>
            </a:r>
            <a:endParaRPr lang="tr-TR" dirty="0" smtClean="0"/>
          </a:p>
          <a:p>
            <a:r>
              <a:rPr lang="tr-TR" dirty="0" smtClean="0"/>
              <a:t>Cumhurbaşkanı </a:t>
            </a:r>
            <a:r>
              <a:rPr lang="tr-TR" dirty="0"/>
              <a:t>adayları veya yetkilendirdiği kişiler (135/49</a:t>
            </a:r>
            <a:r>
              <a:rPr lang="tr-TR" dirty="0" smtClean="0"/>
              <a:t>)</a:t>
            </a:r>
            <a:endParaRPr lang="tr-TR" dirty="0"/>
          </a:p>
        </p:txBody>
      </p:sp>
      <p:pic>
        <p:nvPicPr>
          <p:cNvPr id="4" name="Resim 3"/>
          <p:cNvPicPr>
            <a:picLocks noChangeAspect="1"/>
          </p:cNvPicPr>
          <p:nvPr/>
        </p:nvPicPr>
        <p:blipFill>
          <a:blip r:embed="rId2"/>
          <a:stretch>
            <a:fillRect/>
          </a:stretch>
        </p:blipFill>
        <p:spPr>
          <a:xfrm>
            <a:off x="8194357" y="2662237"/>
            <a:ext cx="2143125" cy="2143125"/>
          </a:xfrm>
          <a:prstGeom prst="rect">
            <a:avLst/>
          </a:prstGeom>
        </p:spPr>
      </p:pic>
    </p:spTree>
    <p:extLst>
      <p:ext uri="{BB962C8B-B14F-4D97-AF65-F5344CB8AC3E}">
        <p14:creationId xmlns:p14="http://schemas.microsoft.com/office/powerpoint/2010/main" val="30466679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Şikâyetin şekli ve karara bağlanması</a:t>
            </a:r>
            <a:endParaRPr lang="tr-TR" b="1" dirty="0"/>
          </a:p>
        </p:txBody>
      </p:sp>
      <p:sp>
        <p:nvSpPr>
          <p:cNvPr id="3" name="İçerik Yer Tutucusu 2"/>
          <p:cNvSpPr>
            <a:spLocks noGrp="1"/>
          </p:cNvSpPr>
          <p:nvPr>
            <p:ph idx="1"/>
          </p:nvPr>
        </p:nvSpPr>
        <p:spPr>
          <a:xfrm>
            <a:off x="838200" y="1825625"/>
            <a:ext cx="7617823" cy="4351338"/>
          </a:xfrm>
        </p:spPr>
        <p:txBody>
          <a:bodyPr>
            <a:normAutofit fontScale="85000" lnSpcReduction="20000"/>
          </a:bodyPr>
          <a:lstStyle/>
          <a:p>
            <a:r>
              <a:rPr lang="tr-TR" dirty="0"/>
              <a:t>Şikâyet dilekçe veya sözle yapılabilir (135/50).</a:t>
            </a:r>
          </a:p>
          <a:p>
            <a:r>
              <a:rPr lang="tr-TR" dirty="0"/>
              <a:t>Şikâyetin haklı veya yerinde görülmesi halinde kurul, karar yazmaya ihtiyaç olmaksızın, şikâyet konusu işlemi düzeltir yahut bu tedbir işlemi kaldırır. </a:t>
            </a:r>
            <a:endParaRPr lang="tr-TR" dirty="0" smtClean="0"/>
          </a:p>
          <a:p>
            <a:r>
              <a:rPr lang="tr-TR" dirty="0" smtClean="0"/>
              <a:t>Şikâyetçinin </a:t>
            </a:r>
            <a:r>
              <a:rPr lang="tr-TR" dirty="0"/>
              <a:t>şikâyete yetkili olmaması veya şikâyetin süresinden sonra yapılmış olması veya haksız yahut yersiz görülmesi halinde kurulca şikâyetin reddine karar verilir. Bu halde kurul kararının başkan ve üyeler tarafından imzalanması ve sandık kurulu tutanak defterine işlenmesi lazımdır. </a:t>
            </a:r>
            <a:endParaRPr lang="tr-TR" dirty="0" smtClean="0"/>
          </a:p>
          <a:p>
            <a:r>
              <a:rPr lang="tr-TR" dirty="0" smtClean="0">
                <a:solidFill>
                  <a:srgbClr val="FF0000"/>
                </a:solidFill>
              </a:rPr>
              <a:t>Şikâyetin </a:t>
            </a:r>
            <a:r>
              <a:rPr lang="tr-TR" dirty="0">
                <a:solidFill>
                  <a:srgbClr val="FF0000"/>
                </a:solidFill>
              </a:rPr>
              <a:t>reddine ilişkin kararın bir örneği şikâyetçiye verilir (135/52</a:t>
            </a:r>
            <a:r>
              <a:rPr lang="tr-TR" dirty="0" smtClean="0">
                <a:solidFill>
                  <a:srgbClr val="FF0000"/>
                </a:solidFill>
              </a:rPr>
              <a:t>). Bu nedenle mutlaka reddedilen şikayetimizin kararını alarak hemen ilçe seçim kuruluna itiraz edilmesini sağlayalım.</a:t>
            </a:r>
            <a:endParaRPr lang="tr-TR" dirty="0">
              <a:solidFill>
                <a:srgbClr val="FF0000"/>
              </a:solidFill>
            </a:endParaRPr>
          </a:p>
          <a:p>
            <a:endParaRPr lang="tr-TR" dirty="0"/>
          </a:p>
        </p:txBody>
      </p:sp>
      <p:pic>
        <p:nvPicPr>
          <p:cNvPr id="4" name="Resim 3"/>
          <p:cNvPicPr>
            <a:picLocks noChangeAspect="1"/>
          </p:cNvPicPr>
          <p:nvPr/>
        </p:nvPicPr>
        <p:blipFill>
          <a:blip r:embed="rId2"/>
          <a:stretch>
            <a:fillRect/>
          </a:stretch>
        </p:blipFill>
        <p:spPr>
          <a:xfrm>
            <a:off x="8669863" y="1959427"/>
            <a:ext cx="2768934" cy="2843349"/>
          </a:xfrm>
          <a:prstGeom prst="rect">
            <a:avLst/>
          </a:prstGeom>
        </p:spPr>
      </p:pic>
    </p:spTree>
    <p:extLst>
      <p:ext uri="{BB962C8B-B14F-4D97-AF65-F5344CB8AC3E}">
        <p14:creationId xmlns:p14="http://schemas.microsoft.com/office/powerpoint/2010/main" val="35062176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Şikayetin süresi</a:t>
            </a:r>
            <a:endParaRPr lang="tr-TR" b="1" dirty="0"/>
          </a:p>
        </p:txBody>
      </p:sp>
      <p:sp>
        <p:nvSpPr>
          <p:cNvPr id="3" name="İçerik Yer Tutucusu 2"/>
          <p:cNvSpPr>
            <a:spLocks noGrp="1"/>
          </p:cNvSpPr>
          <p:nvPr>
            <p:ph idx="1"/>
          </p:nvPr>
        </p:nvSpPr>
        <p:spPr/>
        <p:txBody>
          <a:bodyPr/>
          <a:lstStyle/>
          <a:p>
            <a:r>
              <a:rPr lang="tr-TR" dirty="0"/>
              <a:t>Şikâyet en geç, seçim sonuçlarını tespit eden tutanağın sandık kurulunca düzenlenmesine, diğer bir ifadeyle yazılıp imzalanması anına kadar sandık kuruluna ulaşmalıdır (135/53).</a:t>
            </a:r>
          </a:p>
        </p:txBody>
      </p:sp>
    </p:spTree>
    <p:extLst>
      <p:ext uri="{BB962C8B-B14F-4D97-AF65-F5344CB8AC3E}">
        <p14:creationId xmlns:p14="http://schemas.microsoft.com/office/powerpoint/2010/main" val="468339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İtiraz süreci</a:t>
            </a:r>
            <a:endParaRPr lang="tr-TR" b="1" dirty="0"/>
          </a:p>
        </p:txBody>
      </p:sp>
      <p:sp>
        <p:nvSpPr>
          <p:cNvPr id="3" name="İçerik Yer Tutucusu 2"/>
          <p:cNvSpPr>
            <a:spLocks noGrp="1"/>
          </p:cNvSpPr>
          <p:nvPr>
            <p:ph idx="1"/>
          </p:nvPr>
        </p:nvSpPr>
        <p:spPr>
          <a:xfrm>
            <a:off x="838200" y="1825625"/>
            <a:ext cx="8601891" cy="4351338"/>
          </a:xfrm>
        </p:spPr>
        <p:txBody>
          <a:bodyPr/>
          <a:lstStyle/>
          <a:p>
            <a:r>
              <a:rPr lang="tr-TR" dirty="0"/>
              <a:t>Sandık kurullarının aldıkları kararlar ile oy verme süresince yaptıkları iş ve işlemlere ilişkin seçim kurullarına itirazda bulunulabilir. </a:t>
            </a:r>
            <a:endParaRPr lang="tr-TR" dirty="0" smtClean="0"/>
          </a:p>
          <a:p>
            <a:r>
              <a:rPr lang="tr-TR" dirty="0" smtClean="0"/>
              <a:t>Sandık </a:t>
            </a:r>
            <a:r>
              <a:rPr lang="tr-TR" dirty="0"/>
              <a:t>başı iş ve işlemlerine karşı, ilçe seçim kuruluna itiraz edilebilmesi için, önce sandık kuruluna şikâyet veya itirazda bulunulmuş olması şart değildir. Yani doğrudan ilçe seçim kurullarına itiraz yoluna gidilebilir. </a:t>
            </a:r>
            <a:endParaRPr lang="tr-TR" dirty="0" smtClean="0"/>
          </a:p>
          <a:p>
            <a:r>
              <a:rPr lang="tr-TR" dirty="0" smtClean="0"/>
              <a:t>İtirazda </a:t>
            </a:r>
            <a:r>
              <a:rPr lang="tr-TR" dirty="0"/>
              <a:t>bulunabilecek kimseler şikâyete yetkili olan kimselerdir.</a:t>
            </a:r>
          </a:p>
        </p:txBody>
      </p:sp>
      <p:pic>
        <p:nvPicPr>
          <p:cNvPr id="4" name="Resim 3"/>
          <p:cNvPicPr>
            <a:picLocks noChangeAspect="1"/>
          </p:cNvPicPr>
          <p:nvPr/>
        </p:nvPicPr>
        <p:blipFill>
          <a:blip r:embed="rId2"/>
          <a:stretch>
            <a:fillRect/>
          </a:stretch>
        </p:blipFill>
        <p:spPr>
          <a:xfrm>
            <a:off x="9207822" y="2724819"/>
            <a:ext cx="2145978" cy="2139881"/>
          </a:xfrm>
          <a:prstGeom prst="rect">
            <a:avLst/>
          </a:prstGeom>
        </p:spPr>
      </p:pic>
    </p:spTree>
    <p:extLst>
      <p:ext uri="{BB962C8B-B14F-4D97-AF65-F5344CB8AC3E}">
        <p14:creationId xmlns:p14="http://schemas.microsoft.com/office/powerpoint/2010/main" val="10918026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İtiraz süresi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137327195"/>
              </p:ext>
            </p:extLst>
          </p:nvPr>
        </p:nvGraphicFramePr>
        <p:xfrm>
          <a:off x="838200" y="1825625"/>
          <a:ext cx="523167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3"/>
          <p:cNvSpPr/>
          <p:nvPr/>
        </p:nvSpPr>
        <p:spPr>
          <a:xfrm>
            <a:off x="6496594" y="2168435"/>
            <a:ext cx="3596640" cy="3727268"/>
          </a:xfrm>
          <a:prstGeom prst="rect">
            <a:avLst/>
          </a:prstGeom>
          <a:solidFill>
            <a:srgbClr val="C00000"/>
          </a:solidFill>
          <a:ln w="12700" cap="flat" cmpd="sng" algn="ctr">
            <a:noFill/>
            <a:prstDash val="solid"/>
            <a:miter lim="800000"/>
          </a:ln>
          <a:effectLst/>
        </p:spPr>
        <p:txBody>
          <a:bodyPr rot="0" spcFirstLastPara="0" vert="horz" wrap="square" lIns="228600" tIns="228600" rIns="228600" bIns="228600" numCol="1" spcCol="0" rtlCol="0" fromWordArt="0" anchor="t" anchorCtr="0" forceAA="0" compatLnSpc="1">
            <a:prstTxWarp prst="textNoShape">
              <a:avLst/>
            </a:prstTxWarp>
            <a:noAutofit/>
          </a:bodyPr>
          <a:lstStyle/>
          <a:p>
            <a:pPr>
              <a:spcAft>
                <a:spcPts val="0"/>
              </a:spcAft>
            </a:pPr>
            <a:r>
              <a:rPr lang="tr-TR"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Bu süre içerisinde yapılmayan itirazlar kabul edilmeyeceği için mutlaka bu süreler içerisinde şaibeli her türlü durum, iş ve işlem hakkında ilçe seçim kurullarına yazılı itirazda bulunalım.</a:t>
            </a:r>
            <a:endParaRPr lang="tr-T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6821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extLst>
              <a:ext uri="{28A0092B-C50C-407E-A947-70E740481C1C}">
                <a14:useLocalDpi xmlns:a14="http://schemas.microsoft.com/office/drawing/2010/main" val="0"/>
              </a:ext>
            </a:extLst>
          </a:blip>
          <a:stretch>
            <a:fillRect/>
          </a:stretch>
        </p:blipFill>
        <p:spPr>
          <a:xfrm>
            <a:off x="3483429" y="531224"/>
            <a:ext cx="5016137" cy="5442856"/>
          </a:xfrm>
          <a:prstGeom prst="rect">
            <a:avLst/>
          </a:prstGeom>
        </p:spPr>
      </p:pic>
    </p:spTree>
    <p:extLst>
      <p:ext uri="{BB962C8B-B14F-4D97-AF65-F5344CB8AC3E}">
        <p14:creationId xmlns:p14="http://schemas.microsoft.com/office/powerpoint/2010/main" val="14227213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884023" y="297331"/>
            <a:ext cx="4467497" cy="6202879"/>
          </a:xfrm>
          <a:prstGeom prst="rect">
            <a:avLst/>
          </a:prstGeom>
        </p:spPr>
      </p:pic>
    </p:spTree>
    <p:extLst>
      <p:ext uri="{BB962C8B-B14F-4D97-AF65-F5344CB8AC3E}">
        <p14:creationId xmlns:p14="http://schemas.microsoft.com/office/powerpoint/2010/main" val="34628844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901440" y="397305"/>
            <a:ext cx="4432663" cy="6004405"/>
          </a:xfrm>
          <a:prstGeom prst="rect">
            <a:avLst/>
          </a:prstGeom>
        </p:spPr>
      </p:pic>
    </p:spTree>
    <p:extLst>
      <p:ext uri="{BB962C8B-B14F-4D97-AF65-F5344CB8AC3E}">
        <p14:creationId xmlns:p14="http://schemas.microsoft.com/office/powerpoint/2010/main" val="30264100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MÜŞAHİTLERİN </a:t>
            </a:r>
            <a:r>
              <a:rPr lang="tr-TR" b="1" dirty="0"/>
              <a:t>YASAL </a:t>
            </a:r>
            <a:r>
              <a:rPr lang="tr-TR" b="1" dirty="0" smtClean="0"/>
              <a:t>HAKLARI</a:t>
            </a:r>
            <a:endParaRPr lang="tr-TR" dirty="0"/>
          </a:p>
        </p:txBody>
      </p:sp>
      <p:sp>
        <p:nvSpPr>
          <p:cNvPr id="3" name="İçerik Yer Tutucusu 2"/>
          <p:cNvSpPr>
            <a:spLocks noGrp="1"/>
          </p:cNvSpPr>
          <p:nvPr>
            <p:ph idx="1"/>
          </p:nvPr>
        </p:nvSpPr>
        <p:spPr/>
        <p:txBody>
          <a:bodyPr>
            <a:normAutofit fontScale="77500" lnSpcReduction="20000"/>
          </a:bodyPr>
          <a:lstStyle/>
          <a:p>
            <a:pPr lvl="0"/>
            <a:r>
              <a:rPr lang="tr-TR" dirty="0" smtClean="0"/>
              <a:t>298 </a:t>
            </a:r>
            <a:r>
              <a:rPr lang="tr-TR" dirty="0"/>
              <a:t>Sayılı Yasanın 82.maddesi ile 135 Sayılı YSK Genelgesinin 19. ve 28.  maddeleri gereğince; parti adına görevli olduğu sandık çevresinde bulunmaya ve oy verme işlemlerini izlemeye,</a:t>
            </a:r>
          </a:p>
          <a:p>
            <a:pPr lvl="0"/>
            <a:r>
              <a:rPr lang="tr-TR" dirty="0"/>
              <a:t>298 Sayılı Yasanın 100.maddesi ile 135 Sayılı YSK Genelgesinin 37. ve 41. maddeleri gereğince; sayım dökümü izlemeye,</a:t>
            </a:r>
          </a:p>
          <a:p>
            <a:pPr lvl="0"/>
            <a:r>
              <a:rPr lang="tr-TR" dirty="0"/>
              <a:t>298 Sayılı Yasanın105. maddesi ile 135 Sayılı YSK Genelgesinin 44. maddesi gereğince; ISLAK İMZALI ve MÜHÜRLÜ SANDIK SONUÇ TUTANAKLARINI ALMAYA;</a:t>
            </a:r>
          </a:p>
          <a:p>
            <a:pPr lvl="0"/>
            <a:r>
              <a:rPr lang="tr-TR" dirty="0"/>
              <a:t>135 Sayılı YSK Genelgesinin 46.maddesi gereğince; sayıma ilişkin torbanın ilçe seçim kurulu başkanına veya geçici ilçe seçim kurulu başkanına teslim edilmesine eşlik etmeye,</a:t>
            </a:r>
          </a:p>
          <a:p>
            <a:pPr lvl="0"/>
            <a:r>
              <a:rPr lang="tr-TR" dirty="0"/>
              <a:t>298 Sayılı Yasanın 108.maddesi gereğince; ilçe seçim kurulunda tutanakların birleştirilmesini izlemeye, 298/106 md gereğince; birleştirme tutanağını almaya;</a:t>
            </a:r>
          </a:p>
          <a:p>
            <a:pPr lvl="0"/>
            <a:r>
              <a:rPr lang="tr-TR" dirty="0"/>
              <a:t>298 Sayılı Yasanın 110.maddesi ve 135 sayılı YSK Genelgesinin 49 ve 54. maddeleri gereğince; seçim mevzuatına aykırı tüm iş ve işlemlerde partimiz adına sandık kurullarına şikâyet ve ilçe seçim kurullarına itiraz hakkını kullanmaya seçim mevzuatı gereğince MÜŞAHİTLER YETKİLİDİR.</a:t>
            </a:r>
          </a:p>
          <a:p>
            <a:endParaRPr lang="tr-TR" dirty="0"/>
          </a:p>
        </p:txBody>
      </p:sp>
    </p:spTree>
    <p:extLst>
      <p:ext uri="{BB962C8B-B14F-4D97-AF65-F5344CB8AC3E}">
        <p14:creationId xmlns:p14="http://schemas.microsoft.com/office/powerpoint/2010/main" val="3482044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6913833" cy="1325563"/>
          </a:xfrm>
        </p:spPr>
        <p:txBody>
          <a:bodyPr/>
          <a:lstStyle/>
          <a:p>
            <a:r>
              <a:rPr lang="tr-TR" dirty="0" smtClean="0"/>
              <a:t>Değerli </a:t>
            </a:r>
            <a:r>
              <a:rPr lang="tr-TR" dirty="0" smtClean="0"/>
              <a:t>Sandık Kurulu Üyelerimiz ve Müşahitlerimiz</a:t>
            </a:r>
            <a:endParaRPr lang="tr-TR" dirty="0"/>
          </a:p>
        </p:txBody>
      </p:sp>
      <p:sp>
        <p:nvSpPr>
          <p:cNvPr id="3" name="İçerik Yer Tutucusu 2"/>
          <p:cNvSpPr>
            <a:spLocks noGrp="1"/>
          </p:cNvSpPr>
          <p:nvPr>
            <p:ph idx="1"/>
          </p:nvPr>
        </p:nvSpPr>
        <p:spPr/>
        <p:txBody>
          <a:bodyPr>
            <a:normAutofit fontScale="70000" lnSpcReduction="20000"/>
          </a:bodyPr>
          <a:lstStyle/>
          <a:p>
            <a:pPr lvl="0"/>
            <a:r>
              <a:rPr lang="tr-TR" dirty="0"/>
              <a:t>Mutlaka belirtilen zamandan önce görevli olduğunuz sandığın başında bulununuz,</a:t>
            </a:r>
          </a:p>
          <a:p>
            <a:pPr lvl="0"/>
            <a:r>
              <a:rPr lang="tr-TR" dirty="0"/>
              <a:t>Sandık Kurulu Başkanı tarafından torba açılırken mutlaka torbadan çıkan bütün seçim evrakının tam, eksiksiz ve üzerinde hiçbir oynama yapılmadığına, torbadan seçim evrakı dışında herhangi bir şeyin çıkıp çıkmadığına dikkat ediniz,</a:t>
            </a:r>
          </a:p>
          <a:p>
            <a:r>
              <a:rPr lang="tr-TR" dirty="0" smtClean="0"/>
              <a:t>Sandık </a:t>
            </a:r>
            <a:r>
              <a:rPr lang="tr-TR" dirty="0"/>
              <a:t>kurulu üye ve başkanlarının yaptıkları iş ve işlemlerin yasaya uygunluğunu takip ediniz</a:t>
            </a:r>
            <a:r>
              <a:rPr lang="tr-TR" dirty="0" smtClean="0"/>
              <a:t>, Öncelikle </a:t>
            </a:r>
            <a:r>
              <a:rPr lang="tr-TR" dirty="0"/>
              <a:t>sandık kurulu başkan ve üyeleri olmak üzere diğer seçmenler ve kolluk güçlerinin hiçbir koşulda seçmen tercihine etki edecek düzeyde yönlendirici olmadığından emin olunuz,</a:t>
            </a:r>
          </a:p>
          <a:p>
            <a:pPr lvl="0"/>
            <a:r>
              <a:rPr lang="tr-TR" dirty="0" smtClean="0"/>
              <a:t>Başkalarının </a:t>
            </a:r>
            <a:r>
              <a:rPr lang="tr-TR" dirty="0"/>
              <a:t>yerine oy kullanılmasını engellemek için kimlik tespitine dikkat ediniz,</a:t>
            </a:r>
          </a:p>
          <a:p>
            <a:pPr lvl="0"/>
            <a:r>
              <a:rPr lang="tr-TR" dirty="0"/>
              <a:t>Seçmen üzerindeki olası baskıları engellemek için hiç bir seçmenin cep telefonu ile kapalı oy verme yerine girmesine izin vermeyiniz</a:t>
            </a:r>
            <a:r>
              <a:rPr lang="tr-TR" dirty="0" smtClean="0"/>
              <a:t>.</a:t>
            </a:r>
          </a:p>
          <a:p>
            <a:pPr lvl="0"/>
            <a:r>
              <a:rPr lang="tr-TR" dirty="0" smtClean="0"/>
              <a:t>Sayım </a:t>
            </a:r>
            <a:r>
              <a:rPr lang="tr-TR" dirty="0"/>
              <a:t>ve döküm işlemlerinin açıklık ilkesine uygun bir şekilde yapılmasına dikkat ediniz,</a:t>
            </a:r>
          </a:p>
          <a:p>
            <a:pPr lvl="0"/>
            <a:r>
              <a:rPr lang="tr-TR" dirty="0" smtClean="0"/>
              <a:t>Sonuç tutanaklarının birer örneğini alınız,</a:t>
            </a:r>
            <a:endParaRPr lang="tr-TR" dirty="0"/>
          </a:p>
          <a:p>
            <a:pPr lvl="0"/>
            <a:r>
              <a:rPr lang="tr-TR" dirty="0" smtClean="0"/>
              <a:t>Seçim </a:t>
            </a:r>
            <a:r>
              <a:rPr lang="tr-TR" dirty="0"/>
              <a:t>iş ve işlemlerinin yasaya uygun bir şekilde gerçekleştirildiğinden emin olunuz, aksi bir </a:t>
            </a:r>
            <a:r>
              <a:rPr lang="tr-TR" dirty="0" smtClean="0"/>
              <a:t>durumda şikayet hakkınızı kullanınız. Şikayetiniz reddedilirse </a:t>
            </a:r>
            <a:r>
              <a:rPr lang="tr-TR" dirty="0"/>
              <a:t>itiraz için </a:t>
            </a:r>
            <a:r>
              <a:rPr lang="tr-TR" dirty="0" smtClean="0"/>
              <a:t>parti </a:t>
            </a:r>
            <a:r>
              <a:rPr lang="tr-TR" dirty="0"/>
              <a:t>yetkililerimiz ile iletişime geçiniz.</a:t>
            </a:r>
          </a:p>
          <a:p>
            <a:endParaRPr lang="tr-TR" dirty="0"/>
          </a:p>
        </p:txBody>
      </p:sp>
      <p:pic>
        <p:nvPicPr>
          <p:cNvPr id="4" name="Resim 3"/>
          <p:cNvPicPr>
            <a:picLocks noChangeAspect="1"/>
          </p:cNvPicPr>
          <p:nvPr/>
        </p:nvPicPr>
        <p:blipFill>
          <a:blip r:embed="rId2"/>
          <a:stretch>
            <a:fillRect/>
          </a:stretch>
        </p:blipFill>
        <p:spPr>
          <a:xfrm>
            <a:off x="7752033" y="230188"/>
            <a:ext cx="2507752" cy="1295672"/>
          </a:xfrm>
          <a:prstGeom prst="rect">
            <a:avLst/>
          </a:prstGeom>
        </p:spPr>
      </p:pic>
    </p:spTree>
    <p:extLst>
      <p:ext uri="{BB962C8B-B14F-4D97-AF65-F5344CB8AC3E}">
        <p14:creationId xmlns:p14="http://schemas.microsoft.com/office/powerpoint/2010/main" val="2154640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2157" y="0"/>
            <a:ext cx="12179843" cy="6858000"/>
          </a:xfrm>
          <a:prstGeom prst="rect">
            <a:avLst/>
          </a:prstGeom>
        </p:spPr>
      </p:pic>
    </p:spTree>
    <p:extLst>
      <p:ext uri="{BB962C8B-B14F-4D97-AF65-F5344CB8AC3E}">
        <p14:creationId xmlns:p14="http://schemas.microsoft.com/office/powerpoint/2010/main" val="3423541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2865</Words>
  <Application>Microsoft Office PowerPoint</Application>
  <PresentationFormat>Geniş ekran</PresentationFormat>
  <Paragraphs>146</Paragraphs>
  <Slides>34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34</vt:i4>
      </vt:variant>
    </vt:vector>
  </HeadingPairs>
  <TitlesOfParts>
    <vt:vector size="39" baseType="lpstr">
      <vt:lpstr>Arial</vt:lpstr>
      <vt:lpstr>Calibri</vt:lpstr>
      <vt:lpstr>Calibri Light</vt:lpstr>
      <vt:lpstr>Times New Roman</vt:lpstr>
      <vt:lpstr>Office Teması</vt:lpstr>
      <vt:lpstr>GÜMRÜK KAPILARINA KURULACAK  SANDIKLARDA GÖREV ALACAK SANDIK KURULU ÜYESİ ve MÜŞAHİT EĞİTİM SUNUMU</vt:lpstr>
      <vt:lpstr>Başlarken</vt:lpstr>
      <vt:lpstr>Oylamanın başlayacağı gün ve oy verme süresi </vt:lpstr>
      <vt:lpstr>Gümrük kapılarında kimler oy verebilir?</vt:lpstr>
      <vt:lpstr>Gümrük Kapılarında Kurulacak Sandık Kurulları</vt:lpstr>
      <vt:lpstr>Sandık kurulu başkanı ya da üyelerin göreve gelmemesi!</vt:lpstr>
      <vt:lpstr>Gümrük kapılarında oy verme işlemleri 24 saat kesintisiz devam eder </vt:lpstr>
      <vt:lpstr>Devir teslim</vt:lpstr>
      <vt:lpstr>Sandık kurullarının görev ve yetkileri nelerdir?</vt:lpstr>
      <vt:lpstr>PowerPoint Sunusu</vt:lpstr>
      <vt:lpstr>Sandığın konulacağı yerin tespiti</vt:lpstr>
      <vt:lpstr>Sandık kurulunun oy verme öncesi yapacağı iki önemli iş</vt:lpstr>
      <vt:lpstr>Oy verme yeri ve zamanı</vt:lpstr>
      <vt:lpstr>Kimlik tespiti yapılır</vt:lpstr>
      <vt:lpstr>Seçmen sorgulama yapılır</vt:lpstr>
      <vt:lpstr>PowerPoint Sunusu</vt:lpstr>
      <vt:lpstr>Engellilerin Oy Kullanması</vt:lpstr>
      <vt:lpstr>Okuma - yazma bilmeyen seçmenlerin oy kullanmaları</vt:lpstr>
      <vt:lpstr>Kapalı oy verme yerine girme yasağı</vt:lpstr>
      <vt:lpstr>Oy vermenin bitimi</vt:lpstr>
      <vt:lpstr>Sandığın açılması, zarfların sayımı</vt:lpstr>
      <vt:lpstr>Oyların sayım ve dökümüne ilişkin genel esaslar </vt:lpstr>
      <vt:lpstr>Şikayet ve İtiraz</vt:lpstr>
      <vt:lpstr>Kimler şikayet  ve itiraza yetkilidir?</vt:lpstr>
      <vt:lpstr>Şikâyetin şekli ve karara bağlanması</vt:lpstr>
      <vt:lpstr>Şikayetin süresi</vt:lpstr>
      <vt:lpstr>İtiraz süreci</vt:lpstr>
      <vt:lpstr>İtiraz süresi</vt:lpstr>
      <vt:lpstr>PowerPoint Sunusu</vt:lpstr>
      <vt:lpstr>PowerPoint Sunusu</vt:lpstr>
      <vt:lpstr>PowerPoint Sunusu</vt:lpstr>
      <vt:lpstr>MÜŞAHİTLERİN YASAL HAKLARI</vt:lpstr>
      <vt:lpstr>Değerli Sandık Kurulu Üyelerimiz ve Müşahitlerimiz</vt:lpstr>
      <vt:lpstr>PowerPoint Sunusu</vt:lpstr>
    </vt:vector>
  </TitlesOfParts>
  <Company>TBMM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Nevruz UĞUR</dc:creator>
  <cp:lastModifiedBy>Nevruz UĞUR</cp:lastModifiedBy>
  <cp:revision>21</cp:revision>
  <dcterms:created xsi:type="dcterms:W3CDTF">2018-05-23T14:18:22Z</dcterms:created>
  <dcterms:modified xsi:type="dcterms:W3CDTF">2018-05-24T16:50:18Z</dcterms:modified>
</cp:coreProperties>
</file>